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Lst>
  <p:notesMasterIdLst>
    <p:notesMasterId r:id="rId38"/>
  </p:notesMasterIdLst>
  <p:sldIdLst>
    <p:sldId id="1073" r:id="rId6"/>
    <p:sldId id="1074" r:id="rId7"/>
    <p:sldId id="279" r:id="rId8"/>
    <p:sldId id="282" r:id="rId9"/>
    <p:sldId id="280" r:id="rId10"/>
    <p:sldId id="278" r:id="rId11"/>
    <p:sldId id="273" r:id="rId12"/>
    <p:sldId id="274" r:id="rId13"/>
    <p:sldId id="283" r:id="rId14"/>
    <p:sldId id="275" r:id="rId15"/>
    <p:sldId id="276" r:id="rId16"/>
    <p:sldId id="281" r:id="rId17"/>
    <p:sldId id="284" r:id="rId18"/>
    <p:sldId id="277" r:id="rId19"/>
    <p:sldId id="272" r:id="rId20"/>
    <p:sldId id="1052" r:id="rId21"/>
    <p:sldId id="1051" r:id="rId22"/>
    <p:sldId id="1070" r:id="rId23"/>
    <p:sldId id="1060" r:id="rId24"/>
    <p:sldId id="1063" r:id="rId25"/>
    <p:sldId id="1040" r:id="rId26"/>
    <p:sldId id="1069" r:id="rId27"/>
    <p:sldId id="1071" r:id="rId28"/>
    <p:sldId id="1047" r:id="rId29"/>
    <p:sldId id="1035" r:id="rId30"/>
    <p:sldId id="1036" r:id="rId31"/>
    <p:sldId id="1064" r:id="rId32"/>
    <p:sldId id="1065" r:id="rId33"/>
    <p:sldId id="1066" r:id="rId34"/>
    <p:sldId id="1067" r:id="rId35"/>
    <p:sldId id="1075" r:id="rId36"/>
    <p:sldId id="107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 Jasmine" initials="BJ" lastIdx="1" clrIdx="0">
    <p:extLst>
      <p:ext uri="{19B8F6BF-5375-455C-9EA6-DF929625EA0E}">
        <p15:presenceInfo xmlns:p15="http://schemas.microsoft.com/office/powerpoint/2012/main" userId="Bell, Jasm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5089"/>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04" autoAdjust="0"/>
    <p:restoredTop sz="94694"/>
  </p:normalViewPr>
  <p:slideViewPr>
    <p:cSldViewPr snapToGrid="0">
      <p:cViewPr varScale="1">
        <p:scale>
          <a:sx n="108" d="100"/>
          <a:sy n="108" d="100"/>
        </p:scale>
        <p:origin x="168" y="10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31006713359091"/>
          <c:y val="0.14544012012666804"/>
          <c:w val="0.38591216280258922"/>
          <c:h val="0.71805596719054121"/>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72639904320661686"/>
          <c:y val="0.31664123564093744"/>
          <c:w val="0.27047434193989467"/>
          <c:h val="0.398296128910793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Participants</c:v>
                </c:pt>
              </c:strCache>
            </c:strRef>
          </c:tx>
          <c:spPr>
            <a:solidFill>
              <a:schemeClr val="accent1"/>
            </a:solidFill>
            <a:ln>
              <a:noFill/>
            </a:ln>
            <a:effectLst/>
          </c:spPr>
          <c:invertIfNegative val="0"/>
          <c:cat>
            <c:strRef>
              <c:f>Sheet1!$A$2:$A$5</c:f>
              <c:strCache>
                <c:ptCount val="4"/>
                <c:pt idx="0">
                  <c:v>Very likely</c:v>
                </c:pt>
                <c:pt idx="1">
                  <c:v>Somewhat likely</c:v>
                </c:pt>
                <c:pt idx="2">
                  <c:v>Somewhat unlikely</c:v>
                </c:pt>
                <c:pt idx="3">
                  <c:v>Not likely at all</c:v>
                </c:pt>
              </c:strCache>
            </c:strRef>
          </c:cat>
          <c:val>
            <c:numRef>
              <c:f>Sheet1!$B$2:$B$5</c:f>
              <c:numCache>
                <c:formatCode>General</c:formatCode>
                <c:ptCount val="4"/>
                <c:pt idx="0">
                  <c:v>10</c:v>
                </c:pt>
                <c:pt idx="1">
                  <c:v>4</c:v>
                </c:pt>
                <c:pt idx="2">
                  <c:v>0</c:v>
                </c:pt>
                <c:pt idx="3">
                  <c:v>0</c:v>
                </c:pt>
              </c:numCache>
            </c:numRef>
          </c:val>
          <c:extLst>
            <c:ext xmlns:c16="http://schemas.microsoft.com/office/drawing/2014/chart" uri="{C3380CC4-5D6E-409C-BE32-E72D297353CC}">
              <c16:uniqueId val="{00000000-3840-4A9A-862E-62A2BC056BD8}"/>
            </c:ext>
          </c:extLst>
        </c:ser>
        <c:dLbls>
          <c:showLegendKey val="0"/>
          <c:showVal val="0"/>
          <c:showCatName val="0"/>
          <c:showSerName val="0"/>
          <c:showPercent val="0"/>
          <c:showBubbleSize val="0"/>
        </c:dLbls>
        <c:gapWidth val="182"/>
        <c:axId val="50154575"/>
        <c:axId val="163552831"/>
      </c:barChart>
      <c:catAx>
        <c:axId val="50154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3552831"/>
        <c:crosses val="autoZero"/>
        <c:auto val="1"/>
        <c:lblAlgn val="ctr"/>
        <c:lblOffset val="100"/>
        <c:noMultiLvlLbl val="0"/>
      </c:catAx>
      <c:valAx>
        <c:axId val="163552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5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9466E-D2E1-4B09-B336-C58CD440D000}" type="doc">
      <dgm:prSet loTypeId="urn:microsoft.com/office/officeart/2005/8/layout/hProcess9" loCatId="process" qsTypeId="urn:microsoft.com/office/officeart/2005/8/quickstyle/simple1" qsCatId="simple" csTypeId="urn:microsoft.com/office/officeart/2005/8/colors/colorful5" csCatId="colorful" phldr="1"/>
      <dgm:spPr/>
    </dgm:pt>
    <dgm:pt modelId="{EDA86CE3-6936-4893-A5B1-7B752B6915BC}">
      <dgm:prSet phldrT="[Text]"/>
      <dgm:spPr/>
      <dgm:t>
        <a:bodyPr/>
        <a:lstStyle/>
        <a:p>
          <a:r>
            <a:rPr lang="en-US" dirty="0"/>
            <a:t>Develop Syllabus and Draft Content</a:t>
          </a:r>
        </a:p>
      </dgm:t>
    </dgm:pt>
    <dgm:pt modelId="{93D9D38B-CA18-4EF8-AE92-B9D5DE40E68C}" type="parTrans" cxnId="{99678B81-7DAE-464F-BD71-E1B64BDE67F3}">
      <dgm:prSet/>
      <dgm:spPr/>
      <dgm:t>
        <a:bodyPr/>
        <a:lstStyle/>
        <a:p>
          <a:endParaRPr lang="en-US"/>
        </a:p>
      </dgm:t>
    </dgm:pt>
    <dgm:pt modelId="{E8E049B7-8976-4AFB-89FE-1012A88415AA}" type="sibTrans" cxnId="{99678B81-7DAE-464F-BD71-E1B64BDE67F3}">
      <dgm:prSet/>
      <dgm:spPr/>
      <dgm:t>
        <a:bodyPr/>
        <a:lstStyle/>
        <a:p>
          <a:endParaRPr lang="en-US"/>
        </a:p>
      </dgm:t>
    </dgm:pt>
    <dgm:pt modelId="{7B06ED4C-1AA0-44D7-9748-D3E6D019CD0B}">
      <dgm:prSet phldrT="[Text]"/>
      <dgm:spPr/>
      <dgm:t>
        <a:bodyPr/>
        <a:lstStyle/>
        <a:p>
          <a:r>
            <a:rPr lang="en-US" dirty="0"/>
            <a:t>Filming and Editing</a:t>
          </a:r>
        </a:p>
      </dgm:t>
    </dgm:pt>
    <dgm:pt modelId="{8C7E1C88-05B3-487A-A9DE-E431857C1DAB}" type="parTrans" cxnId="{5FDB9561-0C94-4B02-AC4E-5924DB15DBA9}">
      <dgm:prSet/>
      <dgm:spPr/>
      <dgm:t>
        <a:bodyPr/>
        <a:lstStyle/>
        <a:p>
          <a:endParaRPr lang="en-US"/>
        </a:p>
      </dgm:t>
    </dgm:pt>
    <dgm:pt modelId="{5362E087-131A-4EBD-9ADC-F494A4BFBD09}" type="sibTrans" cxnId="{5FDB9561-0C94-4B02-AC4E-5924DB15DBA9}">
      <dgm:prSet/>
      <dgm:spPr/>
      <dgm:t>
        <a:bodyPr/>
        <a:lstStyle/>
        <a:p>
          <a:endParaRPr lang="en-US"/>
        </a:p>
      </dgm:t>
    </dgm:pt>
    <dgm:pt modelId="{8949C803-9F8D-489F-92DE-A708C43827CD}">
      <dgm:prSet phldrT="[Text]"/>
      <dgm:spPr/>
      <dgm:t>
        <a:bodyPr/>
        <a:lstStyle/>
        <a:p>
          <a:r>
            <a:rPr lang="en-US" dirty="0"/>
            <a:t>Upload Materials to Coursera</a:t>
          </a:r>
        </a:p>
      </dgm:t>
    </dgm:pt>
    <dgm:pt modelId="{1FEB0625-02F3-4E77-B47C-D89AD417C582}" type="parTrans" cxnId="{6891D1B9-8D04-4E42-B884-3BC99952B294}">
      <dgm:prSet/>
      <dgm:spPr/>
      <dgm:t>
        <a:bodyPr/>
        <a:lstStyle/>
        <a:p>
          <a:endParaRPr lang="en-US"/>
        </a:p>
      </dgm:t>
    </dgm:pt>
    <dgm:pt modelId="{87429FA9-9E05-4860-B151-3768345E2E4A}" type="sibTrans" cxnId="{6891D1B9-8D04-4E42-B884-3BC99952B294}">
      <dgm:prSet/>
      <dgm:spPr/>
      <dgm:t>
        <a:bodyPr/>
        <a:lstStyle/>
        <a:p>
          <a:endParaRPr lang="en-US"/>
        </a:p>
      </dgm:t>
    </dgm:pt>
    <dgm:pt modelId="{ED3D541E-AD09-4850-AC89-163C7493BE05}">
      <dgm:prSet phldrT="[Text]"/>
      <dgm:spPr/>
      <dgm:t>
        <a:bodyPr/>
        <a:lstStyle/>
        <a:p>
          <a:r>
            <a:rPr lang="en-US" dirty="0"/>
            <a:t>Course Launch </a:t>
          </a:r>
        </a:p>
        <a:p>
          <a:r>
            <a:rPr lang="en-US" dirty="0"/>
            <a:t>April 1, 2019</a:t>
          </a:r>
        </a:p>
      </dgm:t>
    </dgm:pt>
    <dgm:pt modelId="{663C639C-639B-486F-88BB-B9BF5190DFEB}" type="parTrans" cxnId="{2C41C5EA-4084-4918-902A-9443BC6D6552}">
      <dgm:prSet/>
      <dgm:spPr/>
      <dgm:t>
        <a:bodyPr/>
        <a:lstStyle/>
        <a:p>
          <a:endParaRPr lang="en-US"/>
        </a:p>
      </dgm:t>
    </dgm:pt>
    <dgm:pt modelId="{E6C96150-7062-4C0C-A35F-44A20864A537}" type="sibTrans" cxnId="{2C41C5EA-4084-4918-902A-9443BC6D6552}">
      <dgm:prSet/>
      <dgm:spPr/>
      <dgm:t>
        <a:bodyPr/>
        <a:lstStyle/>
        <a:p>
          <a:endParaRPr lang="en-US"/>
        </a:p>
      </dgm:t>
    </dgm:pt>
    <dgm:pt modelId="{9CE0BD0C-2DDE-4148-BEAF-0BF920C68D3F}">
      <dgm:prSet phldrT="[Text]"/>
      <dgm:spPr/>
      <dgm:t>
        <a:bodyPr/>
        <a:lstStyle/>
        <a:p>
          <a:r>
            <a:rPr lang="en-US" dirty="0"/>
            <a:t>Community Advisory Board Feedback and Refinement</a:t>
          </a:r>
        </a:p>
      </dgm:t>
    </dgm:pt>
    <dgm:pt modelId="{CD1C0365-55BD-413E-87AA-308615031C72}" type="parTrans" cxnId="{CE9783E4-06C3-4B7C-89D8-108F694D48E0}">
      <dgm:prSet/>
      <dgm:spPr/>
      <dgm:t>
        <a:bodyPr/>
        <a:lstStyle/>
        <a:p>
          <a:endParaRPr lang="en-US"/>
        </a:p>
      </dgm:t>
    </dgm:pt>
    <dgm:pt modelId="{7557F288-18EC-4E62-8A2A-0E9F34F6624A}" type="sibTrans" cxnId="{CE9783E4-06C3-4B7C-89D8-108F694D48E0}">
      <dgm:prSet/>
      <dgm:spPr/>
      <dgm:t>
        <a:bodyPr/>
        <a:lstStyle/>
        <a:p>
          <a:endParaRPr lang="en-US"/>
        </a:p>
      </dgm:t>
    </dgm:pt>
    <dgm:pt modelId="{D1F4C015-52AB-4CEC-B407-707EF6985174}">
      <dgm:prSet phldrT="[Text]"/>
      <dgm:spPr/>
      <dgm:t>
        <a:bodyPr/>
        <a:lstStyle/>
        <a:p>
          <a:r>
            <a:rPr lang="en-US" dirty="0"/>
            <a:t>Evaluation and Refinement</a:t>
          </a:r>
        </a:p>
      </dgm:t>
    </dgm:pt>
    <dgm:pt modelId="{AF8107C8-6F62-44A2-8384-6D561234E25B}" type="parTrans" cxnId="{0BB44E9C-958F-4098-A4C3-CBF234003886}">
      <dgm:prSet/>
      <dgm:spPr/>
      <dgm:t>
        <a:bodyPr/>
        <a:lstStyle/>
        <a:p>
          <a:endParaRPr lang="en-US"/>
        </a:p>
      </dgm:t>
    </dgm:pt>
    <dgm:pt modelId="{5B98138B-7C9E-4367-8A6A-4DAF9B0B50F3}" type="sibTrans" cxnId="{0BB44E9C-958F-4098-A4C3-CBF234003886}">
      <dgm:prSet/>
      <dgm:spPr/>
      <dgm:t>
        <a:bodyPr/>
        <a:lstStyle/>
        <a:p>
          <a:endParaRPr lang="en-US"/>
        </a:p>
      </dgm:t>
    </dgm:pt>
    <dgm:pt modelId="{1B099F86-24DA-4FFA-969A-08D32F23F730}">
      <dgm:prSet phldrT="[Text]"/>
      <dgm:spPr/>
      <dgm:t>
        <a:bodyPr/>
        <a:lstStyle/>
        <a:p>
          <a:r>
            <a:rPr lang="en-US" dirty="0"/>
            <a:t>Literature Review</a:t>
          </a:r>
        </a:p>
      </dgm:t>
    </dgm:pt>
    <dgm:pt modelId="{B93D9A3E-ADAA-4F40-B63A-AA75407E1B6B}" type="parTrans" cxnId="{032E3A40-A0D0-4E7F-B9A3-1837AF7B10D4}">
      <dgm:prSet/>
      <dgm:spPr/>
      <dgm:t>
        <a:bodyPr/>
        <a:lstStyle/>
        <a:p>
          <a:endParaRPr lang="en-US"/>
        </a:p>
      </dgm:t>
    </dgm:pt>
    <dgm:pt modelId="{B5B6481B-5178-4594-BB6F-101CB6B04BC9}" type="sibTrans" cxnId="{032E3A40-A0D0-4E7F-B9A3-1837AF7B10D4}">
      <dgm:prSet/>
      <dgm:spPr/>
      <dgm:t>
        <a:bodyPr/>
        <a:lstStyle/>
        <a:p>
          <a:endParaRPr lang="en-US"/>
        </a:p>
      </dgm:t>
    </dgm:pt>
    <dgm:pt modelId="{4F213893-283A-41DF-8279-B3F7BAF4F26F}" type="pres">
      <dgm:prSet presAssocID="{4319466E-D2E1-4B09-B336-C58CD440D000}" presName="CompostProcess" presStyleCnt="0">
        <dgm:presLayoutVars>
          <dgm:dir/>
          <dgm:resizeHandles val="exact"/>
        </dgm:presLayoutVars>
      </dgm:prSet>
      <dgm:spPr/>
    </dgm:pt>
    <dgm:pt modelId="{A709F718-18F5-4CF1-AB35-04FE00C446AA}" type="pres">
      <dgm:prSet presAssocID="{4319466E-D2E1-4B09-B336-C58CD440D000}" presName="arrow" presStyleLbl="bgShp" presStyleIdx="0" presStyleCnt="1"/>
      <dgm:spPr/>
    </dgm:pt>
    <dgm:pt modelId="{70E10DC3-0213-4ED2-83B1-BCEBBE5575A9}" type="pres">
      <dgm:prSet presAssocID="{4319466E-D2E1-4B09-B336-C58CD440D000}" presName="linearProcess" presStyleCnt="0"/>
      <dgm:spPr/>
    </dgm:pt>
    <dgm:pt modelId="{12BC7C3A-5FB0-4E71-BCBA-610C3F75B104}" type="pres">
      <dgm:prSet presAssocID="{1B099F86-24DA-4FFA-969A-08D32F23F730}" presName="textNode" presStyleLbl="node1" presStyleIdx="0" presStyleCnt="7">
        <dgm:presLayoutVars>
          <dgm:bulletEnabled val="1"/>
        </dgm:presLayoutVars>
      </dgm:prSet>
      <dgm:spPr/>
    </dgm:pt>
    <dgm:pt modelId="{4ABFBD58-59EE-4D93-A1F0-807D1915F7A1}" type="pres">
      <dgm:prSet presAssocID="{B5B6481B-5178-4594-BB6F-101CB6B04BC9}" presName="sibTrans" presStyleCnt="0"/>
      <dgm:spPr/>
    </dgm:pt>
    <dgm:pt modelId="{931B172D-F662-46A2-9C76-29B5D8E27F2C}" type="pres">
      <dgm:prSet presAssocID="{EDA86CE3-6936-4893-A5B1-7B752B6915BC}" presName="textNode" presStyleLbl="node1" presStyleIdx="1" presStyleCnt="7">
        <dgm:presLayoutVars>
          <dgm:bulletEnabled val="1"/>
        </dgm:presLayoutVars>
      </dgm:prSet>
      <dgm:spPr/>
    </dgm:pt>
    <dgm:pt modelId="{A165BCCA-55C8-47DA-9D17-D5977EE77503}" type="pres">
      <dgm:prSet presAssocID="{E8E049B7-8976-4AFB-89FE-1012A88415AA}" presName="sibTrans" presStyleCnt="0"/>
      <dgm:spPr/>
    </dgm:pt>
    <dgm:pt modelId="{F0CE052C-3C7D-40B6-BE92-2C833FCAFA9F}" type="pres">
      <dgm:prSet presAssocID="{7B06ED4C-1AA0-44D7-9748-D3E6D019CD0B}" presName="textNode" presStyleLbl="node1" presStyleIdx="2" presStyleCnt="7">
        <dgm:presLayoutVars>
          <dgm:bulletEnabled val="1"/>
        </dgm:presLayoutVars>
      </dgm:prSet>
      <dgm:spPr/>
    </dgm:pt>
    <dgm:pt modelId="{7FAC9F22-631F-4F61-B68F-ED326915AE23}" type="pres">
      <dgm:prSet presAssocID="{5362E087-131A-4EBD-9ADC-F494A4BFBD09}" presName="sibTrans" presStyleCnt="0"/>
      <dgm:spPr/>
    </dgm:pt>
    <dgm:pt modelId="{1BCEEB6E-9499-49B5-8E75-A14856A3CBB9}" type="pres">
      <dgm:prSet presAssocID="{8949C803-9F8D-489F-92DE-A708C43827CD}" presName="textNode" presStyleLbl="node1" presStyleIdx="3" presStyleCnt="7">
        <dgm:presLayoutVars>
          <dgm:bulletEnabled val="1"/>
        </dgm:presLayoutVars>
      </dgm:prSet>
      <dgm:spPr/>
    </dgm:pt>
    <dgm:pt modelId="{9876266D-6419-4175-951C-3DC2C5610A46}" type="pres">
      <dgm:prSet presAssocID="{87429FA9-9E05-4860-B151-3768345E2E4A}" presName="sibTrans" presStyleCnt="0"/>
      <dgm:spPr/>
    </dgm:pt>
    <dgm:pt modelId="{C039EF7E-00EE-408F-A716-573A0CBEA779}" type="pres">
      <dgm:prSet presAssocID="{9CE0BD0C-2DDE-4148-BEAF-0BF920C68D3F}" presName="textNode" presStyleLbl="node1" presStyleIdx="4" presStyleCnt="7">
        <dgm:presLayoutVars>
          <dgm:bulletEnabled val="1"/>
        </dgm:presLayoutVars>
      </dgm:prSet>
      <dgm:spPr/>
    </dgm:pt>
    <dgm:pt modelId="{8947A985-BD93-478F-B447-F0D161EB3F3D}" type="pres">
      <dgm:prSet presAssocID="{7557F288-18EC-4E62-8A2A-0E9F34F6624A}" presName="sibTrans" presStyleCnt="0"/>
      <dgm:spPr/>
    </dgm:pt>
    <dgm:pt modelId="{2852D69B-2318-4BCE-8805-6F7C4AA9AD91}" type="pres">
      <dgm:prSet presAssocID="{ED3D541E-AD09-4850-AC89-163C7493BE05}" presName="textNode" presStyleLbl="node1" presStyleIdx="5" presStyleCnt="7">
        <dgm:presLayoutVars>
          <dgm:bulletEnabled val="1"/>
        </dgm:presLayoutVars>
      </dgm:prSet>
      <dgm:spPr/>
    </dgm:pt>
    <dgm:pt modelId="{4BE812E0-DBF0-46DF-AE83-579993417A70}" type="pres">
      <dgm:prSet presAssocID="{E6C96150-7062-4C0C-A35F-44A20864A537}" presName="sibTrans" presStyleCnt="0"/>
      <dgm:spPr/>
    </dgm:pt>
    <dgm:pt modelId="{C910A17B-D972-4531-B668-F4DD7A5E7D57}" type="pres">
      <dgm:prSet presAssocID="{D1F4C015-52AB-4CEC-B407-707EF6985174}" presName="textNode" presStyleLbl="node1" presStyleIdx="6" presStyleCnt="7">
        <dgm:presLayoutVars>
          <dgm:bulletEnabled val="1"/>
        </dgm:presLayoutVars>
      </dgm:prSet>
      <dgm:spPr/>
    </dgm:pt>
  </dgm:ptLst>
  <dgm:cxnLst>
    <dgm:cxn modelId="{F6490202-AD44-4142-B1CC-ABF650768203}" type="presOf" srcId="{1B099F86-24DA-4FFA-969A-08D32F23F730}" destId="{12BC7C3A-5FB0-4E71-BCBA-610C3F75B104}" srcOrd="0" destOrd="0" presId="urn:microsoft.com/office/officeart/2005/8/layout/hProcess9"/>
    <dgm:cxn modelId="{711AF709-E622-4A82-AC1D-4A3EBB0E3264}" type="presOf" srcId="{4319466E-D2E1-4B09-B336-C58CD440D000}" destId="{4F213893-283A-41DF-8279-B3F7BAF4F26F}" srcOrd="0" destOrd="0" presId="urn:microsoft.com/office/officeart/2005/8/layout/hProcess9"/>
    <dgm:cxn modelId="{C38F181D-F6F4-47C3-BFDE-F1EF947A08AB}" type="presOf" srcId="{EDA86CE3-6936-4893-A5B1-7B752B6915BC}" destId="{931B172D-F662-46A2-9C76-29B5D8E27F2C}" srcOrd="0" destOrd="0" presId="urn:microsoft.com/office/officeart/2005/8/layout/hProcess9"/>
    <dgm:cxn modelId="{2A066033-BDD5-4E29-B128-3DF417385653}" type="presOf" srcId="{7B06ED4C-1AA0-44D7-9748-D3E6D019CD0B}" destId="{F0CE052C-3C7D-40B6-BE92-2C833FCAFA9F}" srcOrd="0" destOrd="0" presId="urn:microsoft.com/office/officeart/2005/8/layout/hProcess9"/>
    <dgm:cxn modelId="{032E3A40-A0D0-4E7F-B9A3-1837AF7B10D4}" srcId="{4319466E-D2E1-4B09-B336-C58CD440D000}" destId="{1B099F86-24DA-4FFA-969A-08D32F23F730}" srcOrd="0" destOrd="0" parTransId="{B93D9A3E-ADAA-4F40-B63A-AA75407E1B6B}" sibTransId="{B5B6481B-5178-4594-BB6F-101CB6B04BC9}"/>
    <dgm:cxn modelId="{5FDB9561-0C94-4B02-AC4E-5924DB15DBA9}" srcId="{4319466E-D2E1-4B09-B336-C58CD440D000}" destId="{7B06ED4C-1AA0-44D7-9748-D3E6D019CD0B}" srcOrd="2" destOrd="0" parTransId="{8C7E1C88-05B3-487A-A9DE-E431857C1DAB}" sibTransId="{5362E087-131A-4EBD-9ADC-F494A4BFBD09}"/>
    <dgm:cxn modelId="{82179767-F84E-42B0-9DE4-570D05D556FE}" type="presOf" srcId="{D1F4C015-52AB-4CEC-B407-707EF6985174}" destId="{C910A17B-D972-4531-B668-F4DD7A5E7D57}" srcOrd="0" destOrd="0" presId="urn:microsoft.com/office/officeart/2005/8/layout/hProcess9"/>
    <dgm:cxn modelId="{99678B81-7DAE-464F-BD71-E1B64BDE67F3}" srcId="{4319466E-D2E1-4B09-B336-C58CD440D000}" destId="{EDA86CE3-6936-4893-A5B1-7B752B6915BC}" srcOrd="1" destOrd="0" parTransId="{93D9D38B-CA18-4EF8-AE92-B9D5DE40E68C}" sibTransId="{E8E049B7-8976-4AFB-89FE-1012A88415AA}"/>
    <dgm:cxn modelId="{0BB44E9C-958F-4098-A4C3-CBF234003886}" srcId="{4319466E-D2E1-4B09-B336-C58CD440D000}" destId="{D1F4C015-52AB-4CEC-B407-707EF6985174}" srcOrd="6" destOrd="0" parTransId="{AF8107C8-6F62-44A2-8384-6D561234E25B}" sibTransId="{5B98138B-7C9E-4367-8A6A-4DAF9B0B50F3}"/>
    <dgm:cxn modelId="{59470CAC-FD86-46D0-8CF8-53EA28AEC9DB}" type="presOf" srcId="{8949C803-9F8D-489F-92DE-A708C43827CD}" destId="{1BCEEB6E-9499-49B5-8E75-A14856A3CBB9}" srcOrd="0" destOrd="0" presId="urn:microsoft.com/office/officeart/2005/8/layout/hProcess9"/>
    <dgm:cxn modelId="{6891D1B9-8D04-4E42-B884-3BC99952B294}" srcId="{4319466E-D2E1-4B09-B336-C58CD440D000}" destId="{8949C803-9F8D-489F-92DE-A708C43827CD}" srcOrd="3" destOrd="0" parTransId="{1FEB0625-02F3-4E77-B47C-D89AD417C582}" sibTransId="{87429FA9-9E05-4860-B151-3768345E2E4A}"/>
    <dgm:cxn modelId="{7E1C4FBA-3AB4-4319-95A9-E5943EDA8461}" type="presOf" srcId="{ED3D541E-AD09-4850-AC89-163C7493BE05}" destId="{2852D69B-2318-4BCE-8805-6F7C4AA9AD91}" srcOrd="0" destOrd="0" presId="urn:microsoft.com/office/officeart/2005/8/layout/hProcess9"/>
    <dgm:cxn modelId="{BA18FEBA-1FC9-4505-BD20-817A4DE42D46}" type="presOf" srcId="{9CE0BD0C-2DDE-4148-BEAF-0BF920C68D3F}" destId="{C039EF7E-00EE-408F-A716-573A0CBEA779}" srcOrd="0" destOrd="0" presId="urn:microsoft.com/office/officeart/2005/8/layout/hProcess9"/>
    <dgm:cxn modelId="{CE9783E4-06C3-4B7C-89D8-108F694D48E0}" srcId="{4319466E-D2E1-4B09-B336-C58CD440D000}" destId="{9CE0BD0C-2DDE-4148-BEAF-0BF920C68D3F}" srcOrd="4" destOrd="0" parTransId="{CD1C0365-55BD-413E-87AA-308615031C72}" sibTransId="{7557F288-18EC-4E62-8A2A-0E9F34F6624A}"/>
    <dgm:cxn modelId="{2C41C5EA-4084-4918-902A-9443BC6D6552}" srcId="{4319466E-D2E1-4B09-B336-C58CD440D000}" destId="{ED3D541E-AD09-4850-AC89-163C7493BE05}" srcOrd="5" destOrd="0" parTransId="{663C639C-639B-486F-88BB-B9BF5190DFEB}" sibTransId="{E6C96150-7062-4C0C-A35F-44A20864A537}"/>
    <dgm:cxn modelId="{C9DB810B-7F2C-4345-A808-D49520622C81}" type="presParOf" srcId="{4F213893-283A-41DF-8279-B3F7BAF4F26F}" destId="{A709F718-18F5-4CF1-AB35-04FE00C446AA}" srcOrd="0" destOrd="0" presId="urn:microsoft.com/office/officeart/2005/8/layout/hProcess9"/>
    <dgm:cxn modelId="{02E609DE-F339-468E-8AD0-583D75F4C412}" type="presParOf" srcId="{4F213893-283A-41DF-8279-B3F7BAF4F26F}" destId="{70E10DC3-0213-4ED2-83B1-BCEBBE5575A9}" srcOrd="1" destOrd="0" presId="urn:microsoft.com/office/officeart/2005/8/layout/hProcess9"/>
    <dgm:cxn modelId="{E994E994-9966-479F-B76A-764D55EFBFCF}" type="presParOf" srcId="{70E10DC3-0213-4ED2-83B1-BCEBBE5575A9}" destId="{12BC7C3A-5FB0-4E71-BCBA-610C3F75B104}" srcOrd="0" destOrd="0" presId="urn:microsoft.com/office/officeart/2005/8/layout/hProcess9"/>
    <dgm:cxn modelId="{9F42A29F-25B4-4B36-B069-B2EAF431CE6B}" type="presParOf" srcId="{70E10DC3-0213-4ED2-83B1-BCEBBE5575A9}" destId="{4ABFBD58-59EE-4D93-A1F0-807D1915F7A1}" srcOrd="1" destOrd="0" presId="urn:microsoft.com/office/officeart/2005/8/layout/hProcess9"/>
    <dgm:cxn modelId="{28280705-B268-42AF-A766-466C2C0CFD88}" type="presParOf" srcId="{70E10DC3-0213-4ED2-83B1-BCEBBE5575A9}" destId="{931B172D-F662-46A2-9C76-29B5D8E27F2C}" srcOrd="2" destOrd="0" presId="urn:microsoft.com/office/officeart/2005/8/layout/hProcess9"/>
    <dgm:cxn modelId="{0E4A3977-16C9-4C50-A4F1-6B48F5BE7C07}" type="presParOf" srcId="{70E10DC3-0213-4ED2-83B1-BCEBBE5575A9}" destId="{A165BCCA-55C8-47DA-9D17-D5977EE77503}" srcOrd="3" destOrd="0" presId="urn:microsoft.com/office/officeart/2005/8/layout/hProcess9"/>
    <dgm:cxn modelId="{E60E52CA-F702-404F-86CB-C1CE16BBF102}" type="presParOf" srcId="{70E10DC3-0213-4ED2-83B1-BCEBBE5575A9}" destId="{F0CE052C-3C7D-40B6-BE92-2C833FCAFA9F}" srcOrd="4" destOrd="0" presId="urn:microsoft.com/office/officeart/2005/8/layout/hProcess9"/>
    <dgm:cxn modelId="{89901B9D-9098-4C0F-8796-8E4734821B06}" type="presParOf" srcId="{70E10DC3-0213-4ED2-83B1-BCEBBE5575A9}" destId="{7FAC9F22-631F-4F61-B68F-ED326915AE23}" srcOrd="5" destOrd="0" presId="urn:microsoft.com/office/officeart/2005/8/layout/hProcess9"/>
    <dgm:cxn modelId="{14EBF17E-4187-42BB-9F86-F1511D780BB5}" type="presParOf" srcId="{70E10DC3-0213-4ED2-83B1-BCEBBE5575A9}" destId="{1BCEEB6E-9499-49B5-8E75-A14856A3CBB9}" srcOrd="6" destOrd="0" presId="urn:microsoft.com/office/officeart/2005/8/layout/hProcess9"/>
    <dgm:cxn modelId="{4D514875-828B-40F3-A96D-B29A10B7AEBF}" type="presParOf" srcId="{70E10DC3-0213-4ED2-83B1-BCEBBE5575A9}" destId="{9876266D-6419-4175-951C-3DC2C5610A46}" srcOrd="7" destOrd="0" presId="urn:microsoft.com/office/officeart/2005/8/layout/hProcess9"/>
    <dgm:cxn modelId="{275B5CDA-45B6-4E89-94B3-7AEE9180DCF6}" type="presParOf" srcId="{70E10DC3-0213-4ED2-83B1-BCEBBE5575A9}" destId="{C039EF7E-00EE-408F-A716-573A0CBEA779}" srcOrd="8" destOrd="0" presId="urn:microsoft.com/office/officeart/2005/8/layout/hProcess9"/>
    <dgm:cxn modelId="{E3651886-C946-4E58-B689-5790820FEC00}" type="presParOf" srcId="{70E10DC3-0213-4ED2-83B1-BCEBBE5575A9}" destId="{8947A985-BD93-478F-B447-F0D161EB3F3D}" srcOrd="9" destOrd="0" presId="urn:microsoft.com/office/officeart/2005/8/layout/hProcess9"/>
    <dgm:cxn modelId="{57DFE221-EEB5-489E-BB54-3F2174A9FFC1}" type="presParOf" srcId="{70E10DC3-0213-4ED2-83B1-BCEBBE5575A9}" destId="{2852D69B-2318-4BCE-8805-6F7C4AA9AD91}" srcOrd="10" destOrd="0" presId="urn:microsoft.com/office/officeart/2005/8/layout/hProcess9"/>
    <dgm:cxn modelId="{EFA35E88-194E-4CB0-87C0-5C4F516445A9}" type="presParOf" srcId="{70E10DC3-0213-4ED2-83B1-BCEBBE5575A9}" destId="{4BE812E0-DBF0-46DF-AE83-579993417A70}" srcOrd="11" destOrd="0" presId="urn:microsoft.com/office/officeart/2005/8/layout/hProcess9"/>
    <dgm:cxn modelId="{EF9D0344-7F48-4E3A-8468-52903B9D59D7}" type="presParOf" srcId="{70E10DC3-0213-4ED2-83B1-BCEBBE5575A9}" destId="{C910A17B-D972-4531-B668-F4DD7A5E7D57}"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D69E9-5315-408A-AC6E-6672AA10BE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3921AE7-99C6-4ACB-8B46-9AB2BB2F3F68}">
      <dgm:prSet/>
      <dgm:spPr/>
      <dgm:t>
        <a:bodyPr/>
        <a:lstStyle/>
        <a:p>
          <a:r>
            <a:rPr lang="en-US" b="1" u="sng" dirty="0"/>
            <a:t>Modules:</a:t>
          </a:r>
          <a:endParaRPr lang="en-US" dirty="0"/>
        </a:p>
      </dgm:t>
    </dgm:pt>
    <dgm:pt modelId="{C09D136A-4B71-47D7-A637-AB145CB86FFC}" type="parTrans" cxnId="{8F83D29E-284F-4A9A-BF97-792F8E8FA28C}">
      <dgm:prSet/>
      <dgm:spPr/>
      <dgm:t>
        <a:bodyPr/>
        <a:lstStyle/>
        <a:p>
          <a:endParaRPr lang="en-US"/>
        </a:p>
      </dgm:t>
    </dgm:pt>
    <dgm:pt modelId="{89EBC262-9304-48D4-9C7E-EC2848484F63}" type="sibTrans" cxnId="{8F83D29E-284F-4A9A-BF97-792F8E8FA28C}">
      <dgm:prSet/>
      <dgm:spPr/>
      <dgm:t>
        <a:bodyPr/>
        <a:lstStyle/>
        <a:p>
          <a:endParaRPr lang="en-US"/>
        </a:p>
      </dgm:t>
    </dgm:pt>
    <dgm:pt modelId="{8A129183-E35A-4AA2-8838-DC879292573A}">
      <dgm:prSet/>
      <dgm:spPr/>
      <dgm:t>
        <a:bodyPr/>
        <a:lstStyle/>
        <a:p>
          <a:r>
            <a:rPr lang="en-US"/>
            <a:t>Understanding the need to increase minority recruitment in clinical trials</a:t>
          </a:r>
        </a:p>
      </dgm:t>
    </dgm:pt>
    <dgm:pt modelId="{12D913F1-6B3A-452B-B73C-607F6C8D2B57}" type="parTrans" cxnId="{E4240FE8-F38A-4B2E-8433-AE2CDF5624B0}">
      <dgm:prSet/>
      <dgm:spPr/>
      <dgm:t>
        <a:bodyPr/>
        <a:lstStyle/>
        <a:p>
          <a:endParaRPr lang="en-US"/>
        </a:p>
      </dgm:t>
    </dgm:pt>
    <dgm:pt modelId="{BB873F35-DB43-435A-AAA5-BE71566870DE}" type="sibTrans" cxnId="{E4240FE8-F38A-4B2E-8433-AE2CDF5624B0}">
      <dgm:prSet/>
      <dgm:spPr/>
      <dgm:t>
        <a:bodyPr/>
        <a:lstStyle/>
        <a:p>
          <a:endParaRPr lang="en-US"/>
        </a:p>
      </dgm:t>
    </dgm:pt>
    <dgm:pt modelId="{5D4D8702-199A-4CC6-8FA0-2ACA1CFDB4FF}">
      <dgm:prSet/>
      <dgm:spPr/>
      <dgm:t>
        <a:bodyPr/>
        <a:lstStyle/>
        <a:p>
          <a:r>
            <a:rPr lang="en-US"/>
            <a:t>Key principles of community engagement</a:t>
          </a:r>
        </a:p>
      </dgm:t>
    </dgm:pt>
    <dgm:pt modelId="{482527C0-19DD-4436-B888-BDFB2C9B4BFF}" type="parTrans" cxnId="{0DE047A2-F56C-4EAD-B307-7899BFCD6F83}">
      <dgm:prSet/>
      <dgm:spPr/>
      <dgm:t>
        <a:bodyPr/>
        <a:lstStyle/>
        <a:p>
          <a:endParaRPr lang="en-US"/>
        </a:p>
      </dgm:t>
    </dgm:pt>
    <dgm:pt modelId="{A7107F08-4249-415A-BB37-E4FF8DB5958B}" type="sibTrans" cxnId="{0DE047A2-F56C-4EAD-B307-7899BFCD6F83}">
      <dgm:prSet/>
      <dgm:spPr/>
      <dgm:t>
        <a:bodyPr/>
        <a:lstStyle/>
        <a:p>
          <a:endParaRPr lang="en-US"/>
        </a:p>
      </dgm:t>
    </dgm:pt>
    <dgm:pt modelId="{4E3EBA15-C540-42FB-A601-994E0AF2B87D}">
      <dgm:prSet/>
      <dgm:spPr/>
      <dgm:t>
        <a:bodyPr/>
        <a:lstStyle/>
        <a:p>
          <a:r>
            <a:rPr lang="en-US"/>
            <a:t>Reaching out into the community: effective communication</a:t>
          </a:r>
        </a:p>
      </dgm:t>
    </dgm:pt>
    <dgm:pt modelId="{24EBD3D4-EFB2-44B0-9382-94EAA51AF611}" type="parTrans" cxnId="{60587BBC-7645-437A-BA71-1062516B1AEB}">
      <dgm:prSet/>
      <dgm:spPr/>
      <dgm:t>
        <a:bodyPr/>
        <a:lstStyle/>
        <a:p>
          <a:endParaRPr lang="en-US"/>
        </a:p>
      </dgm:t>
    </dgm:pt>
    <dgm:pt modelId="{63EC05BD-7126-49D0-9C9B-EA772F0B3A40}" type="sibTrans" cxnId="{60587BBC-7645-437A-BA71-1062516B1AEB}">
      <dgm:prSet/>
      <dgm:spPr/>
      <dgm:t>
        <a:bodyPr/>
        <a:lstStyle/>
        <a:p>
          <a:endParaRPr lang="en-US"/>
        </a:p>
      </dgm:t>
    </dgm:pt>
    <dgm:pt modelId="{58CED63B-881B-414F-A13F-D2D6D02DD24E}">
      <dgm:prSet/>
      <dgm:spPr/>
      <dgm:t>
        <a:bodyPr/>
        <a:lstStyle/>
        <a:p>
          <a:r>
            <a:rPr lang="en-US" dirty="0"/>
            <a:t>Educating potential research participants</a:t>
          </a:r>
        </a:p>
      </dgm:t>
    </dgm:pt>
    <dgm:pt modelId="{34A9D881-B7AA-40F9-97E8-8E3F5CB1B3E8}" type="parTrans" cxnId="{F014B3A8-5F1F-46B4-983D-C1A07F67C0AA}">
      <dgm:prSet/>
      <dgm:spPr/>
      <dgm:t>
        <a:bodyPr/>
        <a:lstStyle/>
        <a:p>
          <a:endParaRPr lang="en-US"/>
        </a:p>
      </dgm:t>
    </dgm:pt>
    <dgm:pt modelId="{DCABA9DA-B684-4E91-87CF-0181D4085F31}" type="sibTrans" cxnId="{F014B3A8-5F1F-46B4-983D-C1A07F67C0AA}">
      <dgm:prSet/>
      <dgm:spPr/>
      <dgm:t>
        <a:bodyPr/>
        <a:lstStyle/>
        <a:p>
          <a:endParaRPr lang="en-US"/>
        </a:p>
      </dgm:t>
    </dgm:pt>
    <dgm:pt modelId="{88610286-431D-460F-8C2D-C90943051038}">
      <dgm:prSet/>
      <dgm:spPr/>
      <dgm:t>
        <a:bodyPr/>
        <a:lstStyle/>
        <a:p>
          <a:r>
            <a:rPr lang="en-US"/>
            <a:t>Outreach with community healthcare providers</a:t>
          </a:r>
        </a:p>
      </dgm:t>
    </dgm:pt>
    <dgm:pt modelId="{52C13102-D8FC-4B4C-9E67-42591B228E6C}" type="parTrans" cxnId="{C0F594F0-25DD-4A8E-B52D-E9D0DF1DFDA0}">
      <dgm:prSet/>
      <dgm:spPr/>
      <dgm:t>
        <a:bodyPr/>
        <a:lstStyle/>
        <a:p>
          <a:endParaRPr lang="en-US"/>
        </a:p>
      </dgm:t>
    </dgm:pt>
    <dgm:pt modelId="{C3C3E7E1-2979-44B1-B380-78580A4B29D2}" type="sibTrans" cxnId="{C0F594F0-25DD-4A8E-B52D-E9D0DF1DFDA0}">
      <dgm:prSet/>
      <dgm:spPr/>
      <dgm:t>
        <a:bodyPr/>
        <a:lstStyle/>
        <a:p>
          <a:endParaRPr lang="en-US"/>
        </a:p>
      </dgm:t>
    </dgm:pt>
    <dgm:pt modelId="{B5943168-E316-4C53-82F2-9CD12E3BB467}">
      <dgm:prSet/>
      <dgm:spPr/>
      <dgm:t>
        <a:bodyPr/>
        <a:lstStyle/>
        <a:p>
          <a:r>
            <a:rPr lang="en-US" dirty="0"/>
            <a:t>Effective screening, education, and decision support</a:t>
          </a:r>
        </a:p>
      </dgm:t>
    </dgm:pt>
    <dgm:pt modelId="{68433D0D-6DBC-42AC-93DB-79393977B217}" type="parTrans" cxnId="{8DF58CCB-5AAD-4BD4-B067-34DEB0015CE2}">
      <dgm:prSet/>
      <dgm:spPr/>
      <dgm:t>
        <a:bodyPr/>
        <a:lstStyle/>
        <a:p>
          <a:endParaRPr lang="en-US"/>
        </a:p>
      </dgm:t>
    </dgm:pt>
    <dgm:pt modelId="{5BE2493E-21B4-4F4A-A756-68DF5283B763}" type="sibTrans" cxnId="{8DF58CCB-5AAD-4BD4-B067-34DEB0015CE2}">
      <dgm:prSet/>
      <dgm:spPr/>
      <dgm:t>
        <a:bodyPr/>
        <a:lstStyle/>
        <a:p>
          <a:endParaRPr lang="en-US"/>
        </a:p>
      </dgm:t>
    </dgm:pt>
    <dgm:pt modelId="{D2D5D540-FC56-45EB-B35B-49B55689B2B1}">
      <dgm:prSet/>
      <dgm:spPr/>
      <dgm:t>
        <a:bodyPr/>
        <a:lstStyle/>
        <a:p>
          <a:r>
            <a:rPr lang="en-US"/>
            <a:t>Managing an effective, person-centered consent process</a:t>
          </a:r>
        </a:p>
      </dgm:t>
    </dgm:pt>
    <dgm:pt modelId="{C32FCC9E-748A-4390-AD64-90F9877C880C}" type="parTrans" cxnId="{581D802B-A033-4F90-BA71-321917E6F7EC}">
      <dgm:prSet/>
      <dgm:spPr/>
      <dgm:t>
        <a:bodyPr/>
        <a:lstStyle/>
        <a:p>
          <a:endParaRPr lang="en-US"/>
        </a:p>
      </dgm:t>
    </dgm:pt>
    <dgm:pt modelId="{35741776-37ED-431B-929E-AEE915F5E61F}" type="sibTrans" cxnId="{581D802B-A033-4F90-BA71-321917E6F7EC}">
      <dgm:prSet/>
      <dgm:spPr/>
      <dgm:t>
        <a:bodyPr/>
        <a:lstStyle/>
        <a:p>
          <a:endParaRPr lang="en-US"/>
        </a:p>
      </dgm:t>
    </dgm:pt>
    <dgm:pt modelId="{A7517F7C-E447-49B8-B2B0-63F1AAF40542}">
      <dgm:prSet/>
      <dgm:spPr/>
      <dgm:t>
        <a:bodyPr/>
        <a:lstStyle/>
        <a:p>
          <a:r>
            <a:rPr lang="en-US"/>
            <a:t>Person-centered retention</a:t>
          </a:r>
        </a:p>
      </dgm:t>
    </dgm:pt>
    <dgm:pt modelId="{6ADF13BE-D1CF-489F-A60F-99AA296EB75C}" type="parTrans" cxnId="{01DDAF98-4F70-4291-9EF1-BDFD93589F9A}">
      <dgm:prSet/>
      <dgm:spPr/>
      <dgm:t>
        <a:bodyPr/>
        <a:lstStyle/>
        <a:p>
          <a:endParaRPr lang="en-US"/>
        </a:p>
      </dgm:t>
    </dgm:pt>
    <dgm:pt modelId="{047A7485-3353-4D13-B4AB-FCBBC6166963}" type="sibTrans" cxnId="{01DDAF98-4F70-4291-9EF1-BDFD93589F9A}">
      <dgm:prSet/>
      <dgm:spPr/>
      <dgm:t>
        <a:bodyPr/>
        <a:lstStyle/>
        <a:p>
          <a:endParaRPr lang="en-US"/>
        </a:p>
      </dgm:t>
    </dgm:pt>
    <dgm:pt modelId="{1208BAFA-F6C7-49A9-9A49-8817560A9ECC}" type="pres">
      <dgm:prSet presAssocID="{157D69E9-5315-408A-AC6E-6672AA10BE34}" presName="linear" presStyleCnt="0">
        <dgm:presLayoutVars>
          <dgm:animLvl val="lvl"/>
          <dgm:resizeHandles val="exact"/>
        </dgm:presLayoutVars>
      </dgm:prSet>
      <dgm:spPr/>
    </dgm:pt>
    <dgm:pt modelId="{EE5FB999-9ACE-471C-AEF4-396733F79F9F}" type="pres">
      <dgm:prSet presAssocID="{23921AE7-99C6-4ACB-8B46-9AB2BB2F3F68}" presName="parentText" presStyleLbl="node1" presStyleIdx="0" presStyleCnt="1">
        <dgm:presLayoutVars>
          <dgm:chMax val="0"/>
          <dgm:bulletEnabled val="1"/>
        </dgm:presLayoutVars>
      </dgm:prSet>
      <dgm:spPr/>
    </dgm:pt>
    <dgm:pt modelId="{AF65712B-35B4-49CD-81B2-0D94501DD92D}" type="pres">
      <dgm:prSet presAssocID="{23921AE7-99C6-4ACB-8B46-9AB2BB2F3F68}" presName="childText" presStyleLbl="revTx" presStyleIdx="0" presStyleCnt="1">
        <dgm:presLayoutVars>
          <dgm:bulletEnabled val="1"/>
        </dgm:presLayoutVars>
      </dgm:prSet>
      <dgm:spPr/>
    </dgm:pt>
  </dgm:ptLst>
  <dgm:cxnLst>
    <dgm:cxn modelId="{581D802B-A033-4F90-BA71-321917E6F7EC}" srcId="{23921AE7-99C6-4ACB-8B46-9AB2BB2F3F68}" destId="{D2D5D540-FC56-45EB-B35B-49B55689B2B1}" srcOrd="6" destOrd="0" parTransId="{C32FCC9E-748A-4390-AD64-90F9877C880C}" sibTransId="{35741776-37ED-431B-929E-AEE915F5E61F}"/>
    <dgm:cxn modelId="{695D2733-C9F1-43F3-BDA1-BC16B76792E7}" type="presOf" srcId="{B5943168-E316-4C53-82F2-9CD12E3BB467}" destId="{AF65712B-35B4-49CD-81B2-0D94501DD92D}" srcOrd="0" destOrd="5" presId="urn:microsoft.com/office/officeart/2005/8/layout/vList2"/>
    <dgm:cxn modelId="{8D06C53B-047F-4AEA-AF55-4E19AC6B084A}" type="presOf" srcId="{58CED63B-881B-414F-A13F-D2D6D02DD24E}" destId="{AF65712B-35B4-49CD-81B2-0D94501DD92D}" srcOrd="0" destOrd="3" presId="urn:microsoft.com/office/officeart/2005/8/layout/vList2"/>
    <dgm:cxn modelId="{E432F83E-B295-4D04-AA15-5E6E9F470378}" type="presOf" srcId="{88610286-431D-460F-8C2D-C90943051038}" destId="{AF65712B-35B4-49CD-81B2-0D94501DD92D}" srcOrd="0" destOrd="4" presId="urn:microsoft.com/office/officeart/2005/8/layout/vList2"/>
    <dgm:cxn modelId="{86D57A4B-AC1E-411E-97F0-E40885C357A0}" type="presOf" srcId="{23921AE7-99C6-4ACB-8B46-9AB2BB2F3F68}" destId="{EE5FB999-9ACE-471C-AEF4-396733F79F9F}" srcOrd="0" destOrd="0" presId="urn:microsoft.com/office/officeart/2005/8/layout/vList2"/>
    <dgm:cxn modelId="{18DC7E72-2A62-4DB1-8485-ACC345267139}" type="presOf" srcId="{157D69E9-5315-408A-AC6E-6672AA10BE34}" destId="{1208BAFA-F6C7-49A9-9A49-8817560A9ECC}" srcOrd="0" destOrd="0" presId="urn:microsoft.com/office/officeart/2005/8/layout/vList2"/>
    <dgm:cxn modelId="{0316A87D-5963-4687-9869-D33E1B2AB57B}" type="presOf" srcId="{D2D5D540-FC56-45EB-B35B-49B55689B2B1}" destId="{AF65712B-35B4-49CD-81B2-0D94501DD92D}" srcOrd="0" destOrd="6" presId="urn:microsoft.com/office/officeart/2005/8/layout/vList2"/>
    <dgm:cxn modelId="{01DDAF98-4F70-4291-9EF1-BDFD93589F9A}" srcId="{23921AE7-99C6-4ACB-8B46-9AB2BB2F3F68}" destId="{A7517F7C-E447-49B8-B2B0-63F1AAF40542}" srcOrd="7" destOrd="0" parTransId="{6ADF13BE-D1CF-489F-A60F-99AA296EB75C}" sibTransId="{047A7485-3353-4D13-B4AB-FCBBC6166963}"/>
    <dgm:cxn modelId="{8F83D29E-284F-4A9A-BF97-792F8E8FA28C}" srcId="{157D69E9-5315-408A-AC6E-6672AA10BE34}" destId="{23921AE7-99C6-4ACB-8B46-9AB2BB2F3F68}" srcOrd="0" destOrd="0" parTransId="{C09D136A-4B71-47D7-A637-AB145CB86FFC}" sibTransId="{89EBC262-9304-48D4-9C7E-EC2848484F63}"/>
    <dgm:cxn modelId="{0DE047A2-F56C-4EAD-B307-7899BFCD6F83}" srcId="{23921AE7-99C6-4ACB-8B46-9AB2BB2F3F68}" destId="{5D4D8702-199A-4CC6-8FA0-2ACA1CFDB4FF}" srcOrd="1" destOrd="0" parTransId="{482527C0-19DD-4436-B888-BDFB2C9B4BFF}" sibTransId="{A7107F08-4249-415A-BB37-E4FF8DB5958B}"/>
    <dgm:cxn modelId="{F014B3A8-5F1F-46B4-983D-C1A07F67C0AA}" srcId="{23921AE7-99C6-4ACB-8B46-9AB2BB2F3F68}" destId="{58CED63B-881B-414F-A13F-D2D6D02DD24E}" srcOrd="3" destOrd="0" parTransId="{34A9D881-B7AA-40F9-97E8-8E3F5CB1B3E8}" sibTransId="{DCABA9DA-B684-4E91-87CF-0181D4085F31}"/>
    <dgm:cxn modelId="{60587BBC-7645-437A-BA71-1062516B1AEB}" srcId="{23921AE7-99C6-4ACB-8B46-9AB2BB2F3F68}" destId="{4E3EBA15-C540-42FB-A601-994E0AF2B87D}" srcOrd="2" destOrd="0" parTransId="{24EBD3D4-EFB2-44B0-9382-94EAA51AF611}" sibTransId="{63EC05BD-7126-49D0-9C9B-EA772F0B3A40}"/>
    <dgm:cxn modelId="{8DF58CCB-5AAD-4BD4-B067-34DEB0015CE2}" srcId="{23921AE7-99C6-4ACB-8B46-9AB2BB2F3F68}" destId="{B5943168-E316-4C53-82F2-9CD12E3BB467}" srcOrd="5" destOrd="0" parTransId="{68433D0D-6DBC-42AC-93DB-79393977B217}" sibTransId="{5BE2493E-21B4-4F4A-A756-68DF5283B763}"/>
    <dgm:cxn modelId="{129F70D6-BBCC-42BE-93B9-624898F6D329}" type="presOf" srcId="{8A129183-E35A-4AA2-8838-DC879292573A}" destId="{AF65712B-35B4-49CD-81B2-0D94501DD92D}" srcOrd="0" destOrd="0" presId="urn:microsoft.com/office/officeart/2005/8/layout/vList2"/>
    <dgm:cxn modelId="{C4EC6AE1-116D-4F15-B68A-3C2A9653A53D}" type="presOf" srcId="{A7517F7C-E447-49B8-B2B0-63F1AAF40542}" destId="{AF65712B-35B4-49CD-81B2-0D94501DD92D}" srcOrd="0" destOrd="7" presId="urn:microsoft.com/office/officeart/2005/8/layout/vList2"/>
    <dgm:cxn modelId="{E4240FE8-F38A-4B2E-8433-AE2CDF5624B0}" srcId="{23921AE7-99C6-4ACB-8B46-9AB2BB2F3F68}" destId="{8A129183-E35A-4AA2-8838-DC879292573A}" srcOrd="0" destOrd="0" parTransId="{12D913F1-6B3A-452B-B73C-607F6C8D2B57}" sibTransId="{BB873F35-DB43-435A-AAA5-BE71566870DE}"/>
    <dgm:cxn modelId="{C0F594F0-25DD-4A8E-B52D-E9D0DF1DFDA0}" srcId="{23921AE7-99C6-4ACB-8B46-9AB2BB2F3F68}" destId="{88610286-431D-460F-8C2D-C90943051038}" srcOrd="4" destOrd="0" parTransId="{52C13102-D8FC-4B4C-9E67-42591B228E6C}" sibTransId="{C3C3E7E1-2979-44B1-B380-78580A4B29D2}"/>
    <dgm:cxn modelId="{319EDDF0-AEBD-46E7-AEF7-15D1BC97BBFF}" type="presOf" srcId="{5D4D8702-199A-4CC6-8FA0-2ACA1CFDB4FF}" destId="{AF65712B-35B4-49CD-81B2-0D94501DD92D}" srcOrd="0" destOrd="1" presId="urn:microsoft.com/office/officeart/2005/8/layout/vList2"/>
    <dgm:cxn modelId="{7DD0DCF5-5AE8-4372-B177-4CBC58F8B34C}" type="presOf" srcId="{4E3EBA15-C540-42FB-A601-994E0AF2B87D}" destId="{AF65712B-35B4-49CD-81B2-0D94501DD92D}" srcOrd="0" destOrd="2" presId="urn:microsoft.com/office/officeart/2005/8/layout/vList2"/>
    <dgm:cxn modelId="{1BD879FC-5F0A-4C94-92D9-78DD25AC56B3}" type="presParOf" srcId="{1208BAFA-F6C7-49A9-9A49-8817560A9ECC}" destId="{EE5FB999-9ACE-471C-AEF4-396733F79F9F}" srcOrd="0" destOrd="0" presId="urn:microsoft.com/office/officeart/2005/8/layout/vList2"/>
    <dgm:cxn modelId="{47F6CA89-C39D-4A6A-97EC-EB958642EF3B}" type="presParOf" srcId="{1208BAFA-F6C7-49A9-9A49-8817560A9ECC}" destId="{AF65712B-35B4-49CD-81B2-0D94501DD9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DEE33-5D74-4134-96B8-2337E1194217}" type="doc">
      <dgm:prSet loTypeId="urn:microsoft.com/office/officeart/2005/8/layout/hProcess9" loCatId="process" qsTypeId="urn:microsoft.com/office/officeart/2005/8/quickstyle/simple1" qsCatId="simple" csTypeId="urn:microsoft.com/office/officeart/2005/8/colors/colorful5" csCatId="colorful" phldr="1"/>
      <dgm:spPr/>
    </dgm:pt>
    <dgm:pt modelId="{74A7C675-2515-45FA-B459-4EAF43EBFDC9}">
      <dgm:prSet phldrT="[Text]" custT="1"/>
      <dgm:spPr/>
      <dgm:t>
        <a:bodyPr/>
        <a:lstStyle/>
        <a:p>
          <a:r>
            <a:rPr lang="en-US" sz="1600" dirty="0"/>
            <a:t>12,269 Unique Visitors</a:t>
          </a:r>
        </a:p>
      </dgm:t>
    </dgm:pt>
    <dgm:pt modelId="{D45C2828-6621-47D5-B3B2-C0927235D010}" type="parTrans" cxnId="{6AD06323-7183-415A-B5E6-2038BF9EED49}">
      <dgm:prSet/>
      <dgm:spPr/>
      <dgm:t>
        <a:bodyPr/>
        <a:lstStyle/>
        <a:p>
          <a:endParaRPr lang="en-US"/>
        </a:p>
      </dgm:t>
    </dgm:pt>
    <dgm:pt modelId="{921EADC1-B1E3-4ACF-A4AF-6F46DBC4353C}" type="sibTrans" cxnId="{6AD06323-7183-415A-B5E6-2038BF9EED49}">
      <dgm:prSet/>
      <dgm:spPr/>
      <dgm:t>
        <a:bodyPr/>
        <a:lstStyle/>
        <a:p>
          <a:endParaRPr lang="en-US"/>
        </a:p>
      </dgm:t>
    </dgm:pt>
    <dgm:pt modelId="{5C8115DF-AB54-4F58-8CEC-052936ADFF19}">
      <dgm:prSet phldrT="[Text]" custT="1"/>
      <dgm:spPr/>
      <dgm:t>
        <a:bodyPr/>
        <a:lstStyle/>
        <a:p>
          <a:r>
            <a:rPr lang="en-US" sz="1600" dirty="0"/>
            <a:t>1,936 Enrolled in Course</a:t>
          </a:r>
        </a:p>
      </dgm:t>
    </dgm:pt>
    <dgm:pt modelId="{10D03AEA-4FF3-40B3-98C8-DC62421A0374}" type="parTrans" cxnId="{09DAEFA4-86D3-4E7D-A311-5EE86C0198BF}">
      <dgm:prSet/>
      <dgm:spPr/>
      <dgm:t>
        <a:bodyPr/>
        <a:lstStyle/>
        <a:p>
          <a:endParaRPr lang="en-US"/>
        </a:p>
      </dgm:t>
    </dgm:pt>
    <dgm:pt modelId="{33D8D62D-6146-42F2-8772-B43E85A25BDA}" type="sibTrans" cxnId="{09DAEFA4-86D3-4E7D-A311-5EE86C0198BF}">
      <dgm:prSet/>
      <dgm:spPr/>
      <dgm:t>
        <a:bodyPr/>
        <a:lstStyle/>
        <a:p>
          <a:endParaRPr lang="en-US"/>
        </a:p>
      </dgm:t>
    </dgm:pt>
    <dgm:pt modelId="{70CE8E63-96C6-40FD-8778-AF61189B27F6}">
      <dgm:prSet phldrT="[Text]" custT="1"/>
      <dgm:spPr/>
      <dgm:t>
        <a:bodyPr/>
        <a:lstStyle/>
        <a:p>
          <a:r>
            <a:rPr lang="en-US" sz="1600" dirty="0"/>
            <a:t>962 Started Course</a:t>
          </a:r>
        </a:p>
      </dgm:t>
    </dgm:pt>
    <dgm:pt modelId="{7AB8CDFF-3CA5-47D5-BE5D-0841A19CD9A9}" type="parTrans" cxnId="{64334AB2-FC10-4407-839F-E38F39549AB1}">
      <dgm:prSet/>
      <dgm:spPr/>
      <dgm:t>
        <a:bodyPr/>
        <a:lstStyle/>
        <a:p>
          <a:endParaRPr lang="en-US"/>
        </a:p>
      </dgm:t>
    </dgm:pt>
    <dgm:pt modelId="{8DE3F315-182B-4FE3-AE27-D88C7DC00A38}" type="sibTrans" cxnId="{64334AB2-FC10-4407-839F-E38F39549AB1}">
      <dgm:prSet/>
      <dgm:spPr/>
      <dgm:t>
        <a:bodyPr/>
        <a:lstStyle/>
        <a:p>
          <a:endParaRPr lang="en-US"/>
        </a:p>
      </dgm:t>
    </dgm:pt>
    <dgm:pt modelId="{9456F1A3-597B-4185-BFF8-B7628D78E9B9}">
      <dgm:prSet phldrT="[Text]" custT="1"/>
      <dgm:spPr/>
      <dgm:t>
        <a:bodyPr/>
        <a:lstStyle/>
        <a:p>
          <a:r>
            <a:rPr lang="en-US" sz="1600" dirty="0"/>
            <a:t>302 Completed Course</a:t>
          </a:r>
        </a:p>
      </dgm:t>
    </dgm:pt>
    <dgm:pt modelId="{3A52AD69-EC3A-41D5-B46B-17BFF3C38126}" type="parTrans" cxnId="{DBC736C5-6F21-4319-AC90-0DCEFA6940CC}">
      <dgm:prSet/>
      <dgm:spPr/>
      <dgm:t>
        <a:bodyPr/>
        <a:lstStyle/>
        <a:p>
          <a:endParaRPr lang="en-US"/>
        </a:p>
      </dgm:t>
    </dgm:pt>
    <dgm:pt modelId="{F8989590-61F2-4737-8854-12BDA3928D83}" type="sibTrans" cxnId="{DBC736C5-6F21-4319-AC90-0DCEFA6940CC}">
      <dgm:prSet/>
      <dgm:spPr/>
      <dgm:t>
        <a:bodyPr/>
        <a:lstStyle/>
        <a:p>
          <a:endParaRPr lang="en-US"/>
        </a:p>
      </dgm:t>
    </dgm:pt>
    <dgm:pt modelId="{D6422682-975C-4DDB-B8A7-0DEA8740EDE5}">
      <dgm:prSet phldrT="[Text]" custT="1"/>
      <dgm:spPr/>
      <dgm:t>
        <a:bodyPr/>
        <a:lstStyle/>
        <a:p>
          <a:r>
            <a:rPr lang="en-US" sz="1600" dirty="0"/>
            <a:t>349 Completed First Half</a:t>
          </a:r>
        </a:p>
      </dgm:t>
    </dgm:pt>
    <dgm:pt modelId="{4393BE63-D8D1-4E90-A1E8-EB0C8C8185A0}" type="parTrans" cxnId="{ABCB6495-F1F1-47BB-B136-9F2BFD0C4FC5}">
      <dgm:prSet/>
      <dgm:spPr/>
      <dgm:t>
        <a:bodyPr/>
        <a:lstStyle/>
        <a:p>
          <a:endParaRPr lang="en-US"/>
        </a:p>
      </dgm:t>
    </dgm:pt>
    <dgm:pt modelId="{5E6E3512-168C-4F41-9728-F856BE9CEBF9}" type="sibTrans" cxnId="{ABCB6495-F1F1-47BB-B136-9F2BFD0C4FC5}">
      <dgm:prSet/>
      <dgm:spPr/>
      <dgm:t>
        <a:bodyPr/>
        <a:lstStyle/>
        <a:p>
          <a:endParaRPr lang="en-US"/>
        </a:p>
      </dgm:t>
    </dgm:pt>
    <dgm:pt modelId="{C0F9BF61-964A-474C-9DC8-0365A0817D4F}" type="pres">
      <dgm:prSet presAssocID="{391DEE33-5D74-4134-96B8-2337E1194217}" presName="CompostProcess" presStyleCnt="0">
        <dgm:presLayoutVars>
          <dgm:dir/>
          <dgm:resizeHandles val="exact"/>
        </dgm:presLayoutVars>
      </dgm:prSet>
      <dgm:spPr/>
    </dgm:pt>
    <dgm:pt modelId="{60A8E38A-DBC0-47CD-AD0C-A2667B4D076D}" type="pres">
      <dgm:prSet presAssocID="{391DEE33-5D74-4134-96B8-2337E1194217}" presName="arrow" presStyleLbl="bgShp" presStyleIdx="0" presStyleCnt="1" custLinFactNeighborX="52421" custLinFactNeighborY="-1859"/>
      <dgm:spPr/>
    </dgm:pt>
    <dgm:pt modelId="{67615C3D-C9B1-4C4A-AE51-AA624D0E7E9A}" type="pres">
      <dgm:prSet presAssocID="{391DEE33-5D74-4134-96B8-2337E1194217}" presName="linearProcess" presStyleCnt="0"/>
      <dgm:spPr/>
    </dgm:pt>
    <dgm:pt modelId="{79FC8C0D-32D5-4599-B6BE-2E58DFB0FA69}" type="pres">
      <dgm:prSet presAssocID="{74A7C675-2515-45FA-B459-4EAF43EBFDC9}" presName="textNode" presStyleLbl="node1" presStyleIdx="0" presStyleCnt="5">
        <dgm:presLayoutVars>
          <dgm:bulletEnabled val="1"/>
        </dgm:presLayoutVars>
      </dgm:prSet>
      <dgm:spPr/>
    </dgm:pt>
    <dgm:pt modelId="{2FEEE9FF-CEFD-4FE3-BEBD-700F37879172}" type="pres">
      <dgm:prSet presAssocID="{921EADC1-B1E3-4ACF-A4AF-6F46DBC4353C}" presName="sibTrans" presStyleCnt="0"/>
      <dgm:spPr/>
    </dgm:pt>
    <dgm:pt modelId="{53E7F256-0265-4DB1-BA91-FC61D62E8E93}" type="pres">
      <dgm:prSet presAssocID="{5C8115DF-AB54-4F58-8CEC-052936ADFF19}" presName="textNode" presStyleLbl="node1" presStyleIdx="1" presStyleCnt="5">
        <dgm:presLayoutVars>
          <dgm:bulletEnabled val="1"/>
        </dgm:presLayoutVars>
      </dgm:prSet>
      <dgm:spPr/>
    </dgm:pt>
    <dgm:pt modelId="{45458FCF-91B5-4F9A-A8E5-55EB311280E6}" type="pres">
      <dgm:prSet presAssocID="{33D8D62D-6146-42F2-8772-B43E85A25BDA}" presName="sibTrans" presStyleCnt="0"/>
      <dgm:spPr/>
    </dgm:pt>
    <dgm:pt modelId="{2F8F57C2-FCA8-42FD-9B96-D77C67610842}" type="pres">
      <dgm:prSet presAssocID="{70CE8E63-96C6-40FD-8778-AF61189B27F6}" presName="textNode" presStyleLbl="node1" presStyleIdx="2" presStyleCnt="5">
        <dgm:presLayoutVars>
          <dgm:bulletEnabled val="1"/>
        </dgm:presLayoutVars>
      </dgm:prSet>
      <dgm:spPr/>
    </dgm:pt>
    <dgm:pt modelId="{A321B711-3C51-4F03-BCC6-CA7655F327E8}" type="pres">
      <dgm:prSet presAssocID="{8DE3F315-182B-4FE3-AE27-D88C7DC00A38}" presName="sibTrans" presStyleCnt="0"/>
      <dgm:spPr/>
    </dgm:pt>
    <dgm:pt modelId="{6A7BD5A4-902E-409C-8369-6EEAB08400F2}" type="pres">
      <dgm:prSet presAssocID="{D6422682-975C-4DDB-B8A7-0DEA8740EDE5}" presName="textNode" presStyleLbl="node1" presStyleIdx="3" presStyleCnt="5">
        <dgm:presLayoutVars>
          <dgm:bulletEnabled val="1"/>
        </dgm:presLayoutVars>
      </dgm:prSet>
      <dgm:spPr/>
    </dgm:pt>
    <dgm:pt modelId="{3B99EF19-B3EE-4E24-962F-1CDE1321C6CC}" type="pres">
      <dgm:prSet presAssocID="{5E6E3512-168C-4F41-9728-F856BE9CEBF9}" presName="sibTrans" presStyleCnt="0"/>
      <dgm:spPr/>
    </dgm:pt>
    <dgm:pt modelId="{26B27FA7-4488-4F44-96F1-FF20FD3310FC}" type="pres">
      <dgm:prSet presAssocID="{9456F1A3-597B-4185-BFF8-B7628D78E9B9}" presName="textNode" presStyleLbl="node1" presStyleIdx="4" presStyleCnt="5">
        <dgm:presLayoutVars>
          <dgm:bulletEnabled val="1"/>
        </dgm:presLayoutVars>
      </dgm:prSet>
      <dgm:spPr/>
    </dgm:pt>
  </dgm:ptLst>
  <dgm:cxnLst>
    <dgm:cxn modelId="{47614C04-ACB8-440F-B36E-096B38FAC98A}" type="presOf" srcId="{70CE8E63-96C6-40FD-8778-AF61189B27F6}" destId="{2F8F57C2-FCA8-42FD-9B96-D77C67610842}" srcOrd="0" destOrd="0" presId="urn:microsoft.com/office/officeart/2005/8/layout/hProcess9"/>
    <dgm:cxn modelId="{6AD06323-7183-415A-B5E6-2038BF9EED49}" srcId="{391DEE33-5D74-4134-96B8-2337E1194217}" destId="{74A7C675-2515-45FA-B459-4EAF43EBFDC9}" srcOrd="0" destOrd="0" parTransId="{D45C2828-6621-47D5-B3B2-C0927235D010}" sibTransId="{921EADC1-B1E3-4ACF-A4AF-6F46DBC4353C}"/>
    <dgm:cxn modelId="{AC39532B-550F-446B-A90E-6BD2FDD28880}" type="presOf" srcId="{D6422682-975C-4DDB-B8A7-0DEA8740EDE5}" destId="{6A7BD5A4-902E-409C-8369-6EEAB08400F2}" srcOrd="0" destOrd="0" presId="urn:microsoft.com/office/officeart/2005/8/layout/hProcess9"/>
    <dgm:cxn modelId="{B0D63B2D-2508-4C23-A384-C50D9802B6F1}" type="presOf" srcId="{5C8115DF-AB54-4F58-8CEC-052936ADFF19}" destId="{53E7F256-0265-4DB1-BA91-FC61D62E8E93}" srcOrd="0" destOrd="0" presId="urn:microsoft.com/office/officeart/2005/8/layout/hProcess9"/>
    <dgm:cxn modelId="{DD406F5B-E9F4-40AB-83C2-7ECF71F06B9B}" type="presOf" srcId="{391DEE33-5D74-4134-96B8-2337E1194217}" destId="{C0F9BF61-964A-474C-9DC8-0365A0817D4F}" srcOrd="0" destOrd="0" presId="urn:microsoft.com/office/officeart/2005/8/layout/hProcess9"/>
    <dgm:cxn modelId="{0331C145-963D-46D4-A305-918CC2295B75}" type="presOf" srcId="{9456F1A3-597B-4185-BFF8-B7628D78E9B9}" destId="{26B27FA7-4488-4F44-96F1-FF20FD3310FC}" srcOrd="0" destOrd="0" presId="urn:microsoft.com/office/officeart/2005/8/layout/hProcess9"/>
    <dgm:cxn modelId="{081BA851-8983-4977-8AF8-EE3A8D2FA7DC}" type="presOf" srcId="{74A7C675-2515-45FA-B459-4EAF43EBFDC9}" destId="{79FC8C0D-32D5-4599-B6BE-2E58DFB0FA69}" srcOrd="0" destOrd="0" presId="urn:microsoft.com/office/officeart/2005/8/layout/hProcess9"/>
    <dgm:cxn modelId="{ABCB6495-F1F1-47BB-B136-9F2BFD0C4FC5}" srcId="{391DEE33-5D74-4134-96B8-2337E1194217}" destId="{D6422682-975C-4DDB-B8A7-0DEA8740EDE5}" srcOrd="3" destOrd="0" parTransId="{4393BE63-D8D1-4E90-A1E8-EB0C8C8185A0}" sibTransId="{5E6E3512-168C-4F41-9728-F856BE9CEBF9}"/>
    <dgm:cxn modelId="{09DAEFA4-86D3-4E7D-A311-5EE86C0198BF}" srcId="{391DEE33-5D74-4134-96B8-2337E1194217}" destId="{5C8115DF-AB54-4F58-8CEC-052936ADFF19}" srcOrd="1" destOrd="0" parTransId="{10D03AEA-4FF3-40B3-98C8-DC62421A0374}" sibTransId="{33D8D62D-6146-42F2-8772-B43E85A25BDA}"/>
    <dgm:cxn modelId="{64334AB2-FC10-4407-839F-E38F39549AB1}" srcId="{391DEE33-5D74-4134-96B8-2337E1194217}" destId="{70CE8E63-96C6-40FD-8778-AF61189B27F6}" srcOrd="2" destOrd="0" parTransId="{7AB8CDFF-3CA5-47D5-BE5D-0841A19CD9A9}" sibTransId="{8DE3F315-182B-4FE3-AE27-D88C7DC00A38}"/>
    <dgm:cxn modelId="{DBC736C5-6F21-4319-AC90-0DCEFA6940CC}" srcId="{391DEE33-5D74-4134-96B8-2337E1194217}" destId="{9456F1A3-597B-4185-BFF8-B7628D78E9B9}" srcOrd="4" destOrd="0" parTransId="{3A52AD69-EC3A-41D5-B46B-17BFF3C38126}" sibTransId="{F8989590-61F2-4737-8854-12BDA3928D83}"/>
    <dgm:cxn modelId="{7EB87EE1-7CBB-4D5D-8D21-0858FC44B299}" type="presParOf" srcId="{C0F9BF61-964A-474C-9DC8-0365A0817D4F}" destId="{60A8E38A-DBC0-47CD-AD0C-A2667B4D076D}" srcOrd="0" destOrd="0" presId="urn:microsoft.com/office/officeart/2005/8/layout/hProcess9"/>
    <dgm:cxn modelId="{0476C1AB-2504-4953-A010-675D903BB7F3}" type="presParOf" srcId="{C0F9BF61-964A-474C-9DC8-0365A0817D4F}" destId="{67615C3D-C9B1-4C4A-AE51-AA624D0E7E9A}" srcOrd="1" destOrd="0" presId="urn:microsoft.com/office/officeart/2005/8/layout/hProcess9"/>
    <dgm:cxn modelId="{89F60DAE-F60C-4B5B-8CB4-B1D69074EABC}" type="presParOf" srcId="{67615C3D-C9B1-4C4A-AE51-AA624D0E7E9A}" destId="{79FC8C0D-32D5-4599-B6BE-2E58DFB0FA69}" srcOrd="0" destOrd="0" presId="urn:microsoft.com/office/officeart/2005/8/layout/hProcess9"/>
    <dgm:cxn modelId="{059EBF8F-1014-49E9-8B2A-F5F0C48C7EEA}" type="presParOf" srcId="{67615C3D-C9B1-4C4A-AE51-AA624D0E7E9A}" destId="{2FEEE9FF-CEFD-4FE3-BEBD-700F37879172}" srcOrd="1" destOrd="0" presId="urn:microsoft.com/office/officeart/2005/8/layout/hProcess9"/>
    <dgm:cxn modelId="{6A7E1DDD-E1AE-4640-B14D-65610D747CD6}" type="presParOf" srcId="{67615C3D-C9B1-4C4A-AE51-AA624D0E7E9A}" destId="{53E7F256-0265-4DB1-BA91-FC61D62E8E93}" srcOrd="2" destOrd="0" presId="urn:microsoft.com/office/officeart/2005/8/layout/hProcess9"/>
    <dgm:cxn modelId="{A9BD0E57-05D1-4526-A58B-DAB1659099A8}" type="presParOf" srcId="{67615C3D-C9B1-4C4A-AE51-AA624D0E7E9A}" destId="{45458FCF-91B5-4F9A-A8E5-55EB311280E6}" srcOrd="3" destOrd="0" presId="urn:microsoft.com/office/officeart/2005/8/layout/hProcess9"/>
    <dgm:cxn modelId="{1FC0D2AB-2FCD-42C0-A431-164644134E40}" type="presParOf" srcId="{67615C3D-C9B1-4C4A-AE51-AA624D0E7E9A}" destId="{2F8F57C2-FCA8-42FD-9B96-D77C67610842}" srcOrd="4" destOrd="0" presId="urn:microsoft.com/office/officeart/2005/8/layout/hProcess9"/>
    <dgm:cxn modelId="{F31E237F-6FEF-4CD7-9DC4-4D18865AE91E}" type="presParOf" srcId="{67615C3D-C9B1-4C4A-AE51-AA624D0E7E9A}" destId="{A321B711-3C51-4F03-BCC6-CA7655F327E8}" srcOrd="5" destOrd="0" presId="urn:microsoft.com/office/officeart/2005/8/layout/hProcess9"/>
    <dgm:cxn modelId="{F63EA334-C5A2-4C35-952A-2D2765185725}" type="presParOf" srcId="{67615C3D-C9B1-4C4A-AE51-AA624D0E7E9A}" destId="{6A7BD5A4-902E-409C-8369-6EEAB08400F2}" srcOrd="6" destOrd="0" presId="urn:microsoft.com/office/officeart/2005/8/layout/hProcess9"/>
    <dgm:cxn modelId="{A7D14AFF-0906-4A61-8E5C-B0409DCCBB7A}" type="presParOf" srcId="{67615C3D-C9B1-4C4A-AE51-AA624D0E7E9A}" destId="{3B99EF19-B3EE-4E24-962F-1CDE1321C6CC}" srcOrd="7" destOrd="0" presId="urn:microsoft.com/office/officeart/2005/8/layout/hProcess9"/>
    <dgm:cxn modelId="{8D5FEB64-7796-4163-9116-D7A317F31E45}" type="presParOf" srcId="{67615C3D-C9B1-4C4A-AE51-AA624D0E7E9A}" destId="{26B27FA7-4488-4F44-96F1-FF20FD3310F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9F718-18F5-4CF1-AB35-04FE00C446AA}">
      <dsp:nvSpPr>
        <dsp:cNvPr id="0" name=""/>
        <dsp:cNvSpPr/>
      </dsp:nvSpPr>
      <dsp:spPr>
        <a:xfrm>
          <a:off x="833950" y="0"/>
          <a:ext cx="9451438" cy="360626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C7C3A-5FB0-4E71-BCBA-610C3F75B104}">
      <dsp:nvSpPr>
        <dsp:cNvPr id="0" name=""/>
        <dsp:cNvSpPr/>
      </dsp:nvSpPr>
      <dsp:spPr>
        <a:xfrm>
          <a:off x="950" y="1081878"/>
          <a:ext cx="1522936" cy="1442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Literature Review</a:t>
          </a:r>
        </a:p>
      </dsp:txBody>
      <dsp:txXfrm>
        <a:off x="71367" y="1152295"/>
        <a:ext cx="1382102" cy="1301671"/>
      </dsp:txXfrm>
    </dsp:sp>
    <dsp:sp modelId="{931B172D-F662-46A2-9C76-29B5D8E27F2C}">
      <dsp:nvSpPr>
        <dsp:cNvPr id="0" name=""/>
        <dsp:cNvSpPr/>
      </dsp:nvSpPr>
      <dsp:spPr>
        <a:xfrm>
          <a:off x="1600033" y="1081878"/>
          <a:ext cx="1522936" cy="1442505"/>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 Syllabus and Draft Content</a:t>
          </a:r>
        </a:p>
      </dsp:txBody>
      <dsp:txXfrm>
        <a:off x="1670450" y="1152295"/>
        <a:ext cx="1382102" cy="1301671"/>
      </dsp:txXfrm>
    </dsp:sp>
    <dsp:sp modelId="{F0CE052C-3C7D-40B6-BE92-2C833FCAFA9F}">
      <dsp:nvSpPr>
        <dsp:cNvPr id="0" name=""/>
        <dsp:cNvSpPr/>
      </dsp:nvSpPr>
      <dsp:spPr>
        <a:xfrm>
          <a:off x="3199117" y="1081878"/>
          <a:ext cx="1522936" cy="144250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Filming and Editing</a:t>
          </a:r>
        </a:p>
      </dsp:txBody>
      <dsp:txXfrm>
        <a:off x="3269534" y="1152295"/>
        <a:ext cx="1382102" cy="1301671"/>
      </dsp:txXfrm>
    </dsp:sp>
    <dsp:sp modelId="{1BCEEB6E-9499-49B5-8E75-A14856A3CBB9}">
      <dsp:nvSpPr>
        <dsp:cNvPr id="0" name=""/>
        <dsp:cNvSpPr/>
      </dsp:nvSpPr>
      <dsp:spPr>
        <a:xfrm>
          <a:off x="4798201" y="1081878"/>
          <a:ext cx="1522936" cy="144250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Materials to Coursera</a:t>
          </a:r>
        </a:p>
      </dsp:txBody>
      <dsp:txXfrm>
        <a:off x="4868618" y="1152295"/>
        <a:ext cx="1382102" cy="1301671"/>
      </dsp:txXfrm>
    </dsp:sp>
    <dsp:sp modelId="{C039EF7E-00EE-408F-A716-573A0CBEA779}">
      <dsp:nvSpPr>
        <dsp:cNvPr id="0" name=""/>
        <dsp:cNvSpPr/>
      </dsp:nvSpPr>
      <dsp:spPr>
        <a:xfrm>
          <a:off x="6397284" y="1081878"/>
          <a:ext cx="1522936" cy="144250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Community Advisory Board Feedback and Refinement</a:t>
          </a:r>
        </a:p>
      </dsp:txBody>
      <dsp:txXfrm>
        <a:off x="6467701" y="1152295"/>
        <a:ext cx="1382102" cy="1301671"/>
      </dsp:txXfrm>
    </dsp:sp>
    <dsp:sp modelId="{2852D69B-2318-4BCE-8805-6F7C4AA9AD91}">
      <dsp:nvSpPr>
        <dsp:cNvPr id="0" name=""/>
        <dsp:cNvSpPr/>
      </dsp:nvSpPr>
      <dsp:spPr>
        <a:xfrm>
          <a:off x="7996368" y="1081878"/>
          <a:ext cx="1522936" cy="1442505"/>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Course Launch </a:t>
          </a:r>
        </a:p>
        <a:p>
          <a:pPr marL="0" lvl="0" indent="0" algn="ctr" defTabSz="711200">
            <a:lnSpc>
              <a:spcPct val="90000"/>
            </a:lnSpc>
            <a:spcBef>
              <a:spcPct val="0"/>
            </a:spcBef>
            <a:spcAft>
              <a:spcPct val="35000"/>
            </a:spcAft>
            <a:buNone/>
          </a:pPr>
          <a:r>
            <a:rPr lang="en-US" sz="1600" kern="1200" dirty="0"/>
            <a:t>April 1, 2019</a:t>
          </a:r>
        </a:p>
      </dsp:txBody>
      <dsp:txXfrm>
        <a:off x="8066785" y="1152295"/>
        <a:ext cx="1382102" cy="1301671"/>
      </dsp:txXfrm>
    </dsp:sp>
    <dsp:sp modelId="{C910A17B-D972-4531-B668-F4DD7A5E7D57}">
      <dsp:nvSpPr>
        <dsp:cNvPr id="0" name=""/>
        <dsp:cNvSpPr/>
      </dsp:nvSpPr>
      <dsp:spPr>
        <a:xfrm>
          <a:off x="9595452" y="1081878"/>
          <a:ext cx="1522936" cy="144250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 and Refinement</a:t>
          </a:r>
        </a:p>
      </dsp:txBody>
      <dsp:txXfrm>
        <a:off x="9665869" y="1152295"/>
        <a:ext cx="1382102" cy="1301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FB999-9ACE-471C-AEF4-396733F79F9F}">
      <dsp:nvSpPr>
        <dsp:cNvPr id="0" name=""/>
        <dsp:cNvSpPr/>
      </dsp:nvSpPr>
      <dsp:spPr>
        <a:xfrm>
          <a:off x="0" y="165013"/>
          <a:ext cx="5324878"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Modules:</a:t>
          </a:r>
          <a:endParaRPr lang="en-US" sz="2200" kern="1200" dirty="0"/>
        </a:p>
      </dsp:txBody>
      <dsp:txXfrm>
        <a:off x="25759" y="190772"/>
        <a:ext cx="5273360" cy="476152"/>
      </dsp:txXfrm>
    </dsp:sp>
    <dsp:sp modelId="{AF65712B-35B4-49CD-81B2-0D94501DD92D}">
      <dsp:nvSpPr>
        <dsp:cNvPr id="0" name=""/>
        <dsp:cNvSpPr/>
      </dsp:nvSpPr>
      <dsp:spPr>
        <a:xfrm>
          <a:off x="0" y="692684"/>
          <a:ext cx="5324878"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6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Understanding the need to increase minority recruitment in clinical trials</a:t>
          </a:r>
        </a:p>
        <a:p>
          <a:pPr marL="171450" lvl="1" indent="-171450" algn="l" defTabSz="755650">
            <a:lnSpc>
              <a:spcPct val="90000"/>
            </a:lnSpc>
            <a:spcBef>
              <a:spcPct val="0"/>
            </a:spcBef>
            <a:spcAft>
              <a:spcPct val="20000"/>
            </a:spcAft>
            <a:buChar char="•"/>
          </a:pPr>
          <a:r>
            <a:rPr lang="en-US" sz="1700" kern="1200"/>
            <a:t>Key principles of community engagement</a:t>
          </a:r>
        </a:p>
        <a:p>
          <a:pPr marL="171450" lvl="1" indent="-171450" algn="l" defTabSz="755650">
            <a:lnSpc>
              <a:spcPct val="90000"/>
            </a:lnSpc>
            <a:spcBef>
              <a:spcPct val="0"/>
            </a:spcBef>
            <a:spcAft>
              <a:spcPct val="20000"/>
            </a:spcAft>
            <a:buChar char="•"/>
          </a:pPr>
          <a:r>
            <a:rPr lang="en-US" sz="1700" kern="1200"/>
            <a:t>Reaching out into the community: effective communication</a:t>
          </a:r>
        </a:p>
        <a:p>
          <a:pPr marL="171450" lvl="1" indent="-171450" algn="l" defTabSz="755650">
            <a:lnSpc>
              <a:spcPct val="90000"/>
            </a:lnSpc>
            <a:spcBef>
              <a:spcPct val="0"/>
            </a:spcBef>
            <a:spcAft>
              <a:spcPct val="20000"/>
            </a:spcAft>
            <a:buChar char="•"/>
          </a:pPr>
          <a:r>
            <a:rPr lang="en-US" sz="1700" kern="1200" dirty="0"/>
            <a:t>Educating potential research participants</a:t>
          </a:r>
        </a:p>
        <a:p>
          <a:pPr marL="171450" lvl="1" indent="-171450" algn="l" defTabSz="755650">
            <a:lnSpc>
              <a:spcPct val="90000"/>
            </a:lnSpc>
            <a:spcBef>
              <a:spcPct val="0"/>
            </a:spcBef>
            <a:spcAft>
              <a:spcPct val="20000"/>
            </a:spcAft>
            <a:buChar char="•"/>
          </a:pPr>
          <a:r>
            <a:rPr lang="en-US" sz="1700" kern="1200"/>
            <a:t>Outreach with community healthcare providers</a:t>
          </a:r>
        </a:p>
        <a:p>
          <a:pPr marL="171450" lvl="1" indent="-171450" algn="l" defTabSz="755650">
            <a:lnSpc>
              <a:spcPct val="90000"/>
            </a:lnSpc>
            <a:spcBef>
              <a:spcPct val="0"/>
            </a:spcBef>
            <a:spcAft>
              <a:spcPct val="20000"/>
            </a:spcAft>
            <a:buChar char="•"/>
          </a:pPr>
          <a:r>
            <a:rPr lang="en-US" sz="1700" kern="1200" dirty="0"/>
            <a:t>Effective screening, education, and decision support</a:t>
          </a:r>
        </a:p>
        <a:p>
          <a:pPr marL="171450" lvl="1" indent="-171450" algn="l" defTabSz="755650">
            <a:lnSpc>
              <a:spcPct val="90000"/>
            </a:lnSpc>
            <a:spcBef>
              <a:spcPct val="0"/>
            </a:spcBef>
            <a:spcAft>
              <a:spcPct val="20000"/>
            </a:spcAft>
            <a:buChar char="•"/>
          </a:pPr>
          <a:r>
            <a:rPr lang="en-US" sz="1700" kern="1200"/>
            <a:t>Managing an effective, person-centered consent process</a:t>
          </a:r>
        </a:p>
        <a:p>
          <a:pPr marL="171450" lvl="1" indent="-171450" algn="l" defTabSz="755650">
            <a:lnSpc>
              <a:spcPct val="90000"/>
            </a:lnSpc>
            <a:spcBef>
              <a:spcPct val="0"/>
            </a:spcBef>
            <a:spcAft>
              <a:spcPct val="20000"/>
            </a:spcAft>
            <a:buChar char="•"/>
          </a:pPr>
          <a:r>
            <a:rPr lang="en-US" sz="1700" kern="1200"/>
            <a:t>Person-centered retention</a:t>
          </a:r>
        </a:p>
      </dsp:txBody>
      <dsp:txXfrm>
        <a:off x="0" y="692684"/>
        <a:ext cx="5324878" cy="3096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8E38A-DBC0-47CD-AD0C-A2667B4D076D}">
      <dsp:nvSpPr>
        <dsp:cNvPr id="0" name=""/>
        <dsp:cNvSpPr/>
      </dsp:nvSpPr>
      <dsp:spPr>
        <a:xfrm>
          <a:off x="976825" y="0"/>
          <a:ext cx="5535342" cy="243707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C8C0D-32D5-4599-B6BE-2E58DFB0FA69}">
      <dsp:nvSpPr>
        <dsp:cNvPr id="0" name=""/>
        <dsp:cNvSpPr/>
      </dsp:nvSpPr>
      <dsp:spPr>
        <a:xfrm>
          <a:off x="1907" y="731123"/>
          <a:ext cx="1148532" cy="9748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12,269 Unique Visitors</a:t>
          </a:r>
        </a:p>
      </dsp:txBody>
      <dsp:txXfrm>
        <a:off x="49494" y="778710"/>
        <a:ext cx="1053358" cy="879657"/>
      </dsp:txXfrm>
    </dsp:sp>
    <dsp:sp modelId="{53E7F256-0265-4DB1-BA91-FC61D62E8E93}">
      <dsp:nvSpPr>
        <dsp:cNvPr id="0" name=""/>
        <dsp:cNvSpPr/>
      </dsp:nvSpPr>
      <dsp:spPr>
        <a:xfrm>
          <a:off x="1341862" y="731123"/>
          <a:ext cx="1148532" cy="974831"/>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1,936 Enrolled in Course</a:t>
          </a:r>
        </a:p>
      </dsp:txBody>
      <dsp:txXfrm>
        <a:off x="1389449" y="778710"/>
        <a:ext cx="1053358" cy="879657"/>
      </dsp:txXfrm>
    </dsp:sp>
    <dsp:sp modelId="{2F8F57C2-FCA8-42FD-9B96-D77C67610842}">
      <dsp:nvSpPr>
        <dsp:cNvPr id="0" name=""/>
        <dsp:cNvSpPr/>
      </dsp:nvSpPr>
      <dsp:spPr>
        <a:xfrm>
          <a:off x="2681817" y="731123"/>
          <a:ext cx="1148532" cy="974831"/>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962 Started Course</a:t>
          </a:r>
        </a:p>
      </dsp:txBody>
      <dsp:txXfrm>
        <a:off x="2729404" y="778710"/>
        <a:ext cx="1053358" cy="879657"/>
      </dsp:txXfrm>
    </dsp:sp>
    <dsp:sp modelId="{6A7BD5A4-902E-409C-8369-6EEAB08400F2}">
      <dsp:nvSpPr>
        <dsp:cNvPr id="0" name=""/>
        <dsp:cNvSpPr/>
      </dsp:nvSpPr>
      <dsp:spPr>
        <a:xfrm>
          <a:off x="4021772" y="731123"/>
          <a:ext cx="1148532" cy="974831"/>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349 Completed First Half</a:t>
          </a:r>
        </a:p>
      </dsp:txBody>
      <dsp:txXfrm>
        <a:off x="4069359" y="778710"/>
        <a:ext cx="1053358" cy="879657"/>
      </dsp:txXfrm>
    </dsp:sp>
    <dsp:sp modelId="{26B27FA7-4488-4F44-96F1-FF20FD3310FC}">
      <dsp:nvSpPr>
        <dsp:cNvPr id="0" name=""/>
        <dsp:cNvSpPr/>
      </dsp:nvSpPr>
      <dsp:spPr>
        <a:xfrm>
          <a:off x="5361727" y="731123"/>
          <a:ext cx="1148532" cy="97483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302 Completed Course</a:t>
          </a:r>
        </a:p>
      </dsp:txBody>
      <dsp:txXfrm>
        <a:off x="5409314" y="778710"/>
        <a:ext cx="1053358" cy="8796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AFBE0-6B3A-464E-B897-F80D914F3DAE}"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4AA3-0501-4DB6-B7AF-6C14A9219D2E}" type="slidenum">
              <a:rPr lang="en-US" smtClean="0"/>
              <a:t>‹#›</a:t>
            </a:fld>
            <a:endParaRPr lang="en-US"/>
          </a:p>
        </p:txBody>
      </p:sp>
    </p:spTree>
    <p:extLst>
      <p:ext uri="{BB962C8B-B14F-4D97-AF65-F5344CB8AC3E}">
        <p14:creationId xmlns:p14="http://schemas.microsoft.com/office/powerpoint/2010/main" val="376198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07/s10459-018-9816-3"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proquest.com/docview/1950110778?accountid=14816" TargetMode="External"/><Relationship Id="rId5" Type="http://schemas.openxmlformats.org/officeDocument/2006/relationships/hyperlink" Target="https://labblog.uofmhealth.org/rounds/minority-patients-benefit-from-having-minority-doctors-but-thats-a-hard-match-to-make-0" TargetMode="External"/><Relationship Id="rId4" Type="http://schemas.openxmlformats.org/officeDocument/2006/relationships/hyperlink" Target="https://doi.org/10.1177/002188630831446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77/152483990832156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link.gale.com/apps/doc/A135320788/AONE?sid=googleScholar&amp;xid=886dc7b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A7D14-BA7C-4679-B83C-7939916FA50C}" type="slidenum">
              <a:rPr lang="en-US" smtClean="0"/>
              <a:t>1</a:t>
            </a:fld>
            <a:endParaRPr lang="en-US"/>
          </a:p>
        </p:txBody>
      </p:sp>
    </p:spTree>
    <p:extLst>
      <p:ext uri="{BB962C8B-B14F-4D97-AF65-F5344CB8AC3E}">
        <p14:creationId xmlns:p14="http://schemas.microsoft.com/office/powerpoint/2010/main" val="323056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In 2015, The Pew Research Center  released a report that forecasted by  the year 2055, the US population will NOT have a racial or ethnic </a:t>
            </a:r>
            <a:r>
              <a:rPr lang="en-US" b="1" dirty="0"/>
              <a:t>majority</a:t>
            </a:r>
            <a:r>
              <a:rPr lang="en-US" dirty="0"/>
              <a:t> group. Projections show Asian and Hispanic populations will continue to outpace Black and White racial groups in population growth. The US will increasingly reflect a more linguistically and culturally diverse population. As the population becomes more diverse, I hope in the future the question about diversity will be obsolete.  However, in the present,  what we will we do over the next couple, years or decades to ensure (a.) that every individual feels as though clinical trials provide a fair opportunity to be a part of medical discoveries,  and  (b.) that we increase transparency and trust in the healthcare system and  the research process. If we can  begin to answer these concerns, I hope it means that we are moving collectively into a space of intentional and meaningful inclusion of historically underrepresented groups in  clinical trials. </a:t>
            </a:r>
          </a:p>
        </p:txBody>
      </p:sp>
      <p:sp>
        <p:nvSpPr>
          <p:cNvPr id="4" name="Slide Number Placeholder 3"/>
          <p:cNvSpPr>
            <a:spLocks noGrp="1"/>
          </p:cNvSpPr>
          <p:nvPr>
            <p:ph type="sldNum" sz="quarter" idx="5"/>
          </p:nvPr>
        </p:nvSpPr>
        <p:spPr/>
        <p:txBody>
          <a:bodyPr/>
          <a:lstStyle/>
          <a:p>
            <a:fld id="{9F71EC64-7ABF-401A-9200-270B46CA276E}" type="slidenum">
              <a:rPr lang="en-US" smtClean="0"/>
              <a:t>5</a:t>
            </a:fld>
            <a:endParaRPr lang="en-US"/>
          </a:p>
        </p:txBody>
      </p:sp>
    </p:spTree>
    <p:extLst>
      <p:ext uri="{BB962C8B-B14F-4D97-AF65-F5344CB8AC3E}">
        <p14:creationId xmlns:p14="http://schemas.microsoft.com/office/powerpoint/2010/main" val="272066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93A7D14-BA7C-4679-B83C-7939916FA50C}" type="slidenum">
              <a:rPr lang="en-US" smtClean="0"/>
              <a:t>7</a:t>
            </a:fld>
            <a:endParaRPr lang="en-US"/>
          </a:p>
        </p:txBody>
      </p:sp>
    </p:spTree>
    <p:extLst>
      <p:ext uri="{BB962C8B-B14F-4D97-AF65-F5344CB8AC3E}">
        <p14:creationId xmlns:p14="http://schemas.microsoft.com/office/powerpoint/2010/main" val="207124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A7D14-BA7C-4679-B83C-7939916FA50C}" type="slidenum">
              <a:rPr lang="en-US" smtClean="0"/>
              <a:t>8</a:t>
            </a:fld>
            <a:endParaRPr lang="en-US"/>
          </a:p>
        </p:txBody>
      </p:sp>
    </p:spTree>
    <p:extLst>
      <p:ext uri="{BB962C8B-B14F-4D97-AF65-F5344CB8AC3E}">
        <p14:creationId xmlns:p14="http://schemas.microsoft.com/office/powerpoint/2010/main" val="157264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000000"/>
                </a:solidFill>
                <a:effectLst/>
                <a:latin typeface="Open Sans" panose="020B0606030504020204" pitchFamily="34" charset="0"/>
              </a:rPr>
              <a:t>Assess and monitor population health status, factors that influence health, and community needs and assets</a:t>
            </a:r>
          </a:p>
          <a:p>
            <a:pPr algn="l">
              <a:buFont typeface="+mj-lt"/>
              <a:buAutoNum type="arabicPeriod"/>
            </a:pPr>
            <a:r>
              <a:rPr lang="en-US" b="0" i="0" dirty="0">
                <a:solidFill>
                  <a:srgbClr val="000000"/>
                </a:solidFill>
                <a:effectLst/>
                <a:latin typeface="Open Sans" panose="020B0606030504020204" pitchFamily="34" charset="0"/>
              </a:rPr>
              <a:t>Investigate, diagnose, and address health problems and hazards affecting the population</a:t>
            </a:r>
          </a:p>
          <a:p>
            <a:pPr algn="l">
              <a:buFont typeface="+mj-lt"/>
              <a:buAutoNum type="arabicPeriod"/>
            </a:pPr>
            <a:r>
              <a:rPr lang="en-US" b="0" i="0" dirty="0">
                <a:solidFill>
                  <a:srgbClr val="000000"/>
                </a:solidFill>
                <a:effectLst/>
                <a:latin typeface="Open Sans" panose="020B0606030504020204" pitchFamily="34" charset="0"/>
              </a:rPr>
              <a:t>Communicate effectively to inform and educate people about health, factors that influence it, and how to improve it</a:t>
            </a:r>
          </a:p>
          <a:p>
            <a:pPr algn="l">
              <a:buFont typeface="+mj-lt"/>
              <a:buAutoNum type="arabicPeriod"/>
            </a:pPr>
            <a:r>
              <a:rPr lang="en-US" b="0" i="0" dirty="0">
                <a:solidFill>
                  <a:srgbClr val="000000"/>
                </a:solidFill>
                <a:effectLst/>
                <a:latin typeface="Open Sans" panose="020B0606030504020204" pitchFamily="34" charset="0"/>
              </a:rPr>
              <a:t>Strengthen, support, and mobilize communities and partnerships to improve health</a:t>
            </a:r>
          </a:p>
          <a:p>
            <a:pPr algn="l">
              <a:buFont typeface="+mj-lt"/>
              <a:buAutoNum type="arabicPeriod"/>
            </a:pPr>
            <a:r>
              <a:rPr lang="en-US" b="0" i="0" dirty="0">
                <a:solidFill>
                  <a:srgbClr val="000000"/>
                </a:solidFill>
                <a:effectLst/>
                <a:latin typeface="Open Sans" panose="020B0606030504020204" pitchFamily="34" charset="0"/>
              </a:rPr>
              <a:t>Create, champion, and implement policies, plans, and laws that impact health</a:t>
            </a:r>
          </a:p>
          <a:p>
            <a:pPr algn="l">
              <a:buFont typeface="+mj-lt"/>
              <a:buAutoNum type="arabicPeriod"/>
            </a:pPr>
            <a:r>
              <a:rPr lang="en-US" b="0" i="0" dirty="0">
                <a:solidFill>
                  <a:srgbClr val="000000"/>
                </a:solidFill>
                <a:effectLst/>
                <a:latin typeface="Open Sans" panose="020B0606030504020204" pitchFamily="34" charset="0"/>
              </a:rPr>
              <a:t>Utilize legal and regulatory actions designed to improve and protect the public’s health</a:t>
            </a:r>
          </a:p>
          <a:p>
            <a:pPr algn="l">
              <a:buFont typeface="+mj-lt"/>
              <a:buAutoNum type="arabicPeriod"/>
            </a:pPr>
            <a:r>
              <a:rPr lang="en-US" b="0" i="0" dirty="0">
                <a:solidFill>
                  <a:srgbClr val="000000"/>
                </a:solidFill>
                <a:effectLst/>
                <a:latin typeface="Open Sans" panose="020B0606030504020204" pitchFamily="34" charset="0"/>
              </a:rPr>
              <a:t>Assure an effective system that enables equitable access to the individual services and care needed to be healthy</a:t>
            </a:r>
          </a:p>
          <a:p>
            <a:pPr algn="l">
              <a:buFont typeface="+mj-lt"/>
              <a:buAutoNum type="arabicPeriod"/>
            </a:pPr>
            <a:r>
              <a:rPr lang="en-US" b="0" i="0" dirty="0">
                <a:solidFill>
                  <a:srgbClr val="000000"/>
                </a:solidFill>
                <a:effectLst/>
                <a:latin typeface="Open Sans" panose="020B0606030504020204" pitchFamily="34" charset="0"/>
              </a:rPr>
              <a:t>Build and support a diverse and skilled public health workforce</a:t>
            </a:r>
          </a:p>
          <a:p>
            <a:pPr algn="l">
              <a:buFont typeface="+mj-lt"/>
              <a:buAutoNum type="arabicPeriod"/>
            </a:pPr>
            <a:r>
              <a:rPr lang="en-US" b="0" i="0" dirty="0">
                <a:solidFill>
                  <a:srgbClr val="000000"/>
                </a:solidFill>
                <a:effectLst/>
                <a:latin typeface="Open Sans" panose="020B0606030504020204" pitchFamily="34" charset="0"/>
              </a:rPr>
              <a:t>Improve and innovate public health functions through ongoing evaluation, research, and continuous quality improvement</a:t>
            </a:r>
          </a:p>
          <a:p>
            <a:pPr algn="l">
              <a:buFont typeface="+mj-lt"/>
              <a:buAutoNum type="arabicPeriod"/>
            </a:pPr>
            <a:r>
              <a:rPr lang="en-US" b="0" i="0" dirty="0">
                <a:solidFill>
                  <a:srgbClr val="000000"/>
                </a:solidFill>
                <a:effectLst/>
                <a:latin typeface="Open Sans" panose="020B0606030504020204" pitchFamily="34" charset="0"/>
              </a:rPr>
              <a:t>Build and maintain a strong organizational infrastructure for public health</a:t>
            </a:r>
          </a:p>
          <a:p>
            <a:endParaRPr lang="en-US" dirty="0"/>
          </a:p>
        </p:txBody>
      </p:sp>
      <p:sp>
        <p:nvSpPr>
          <p:cNvPr id="4" name="Slide Number Placeholder 3"/>
          <p:cNvSpPr>
            <a:spLocks noGrp="1"/>
          </p:cNvSpPr>
          <p:nvPr>
            <p:ph type="sldNum" sz="quarter" idx="5"/>
          </p:nvPr>
        </p:nvSpPr>
        <p:spPr/>
        <p:txBody>
          <a:bodyPr/>
          <a:lstStyle/>
          <a:p>
            <a:fld id="{B93A7D14-BA7C-4679-B83C-7939916FA50C}" type="slidenum">
              <a:rPr lang="en-US" smtClean="0"/>
              <a:t>10</a:t>
            </a:fld>
            <a:endParaRPr lang="en-US"/>
          </a:p>
        </p:txBody>
      </p:sp>
    </p:spTree>
    <p:extLst>
      <p:ext uri="{BB962C8B-B14F-4D97-AF65-F5344CB8AC3E}">
        <p14:creationId xmlns:p14="http://schemas.microsoft.com/office/powerpoint/2010/main" val="340629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A7D14-BA7C-4679-B83C-7939916FA50C}" type="slidenum">
              <a:rPr lang="en-US" smtClean="0"/>
              <a:t>11</a:t>
            </a:fld>
            <a:endParaRPr lang="en-US"/>
          </a:p>
        </p:txBody>
      </p:sp>
    </p:spTree>
    <p:extLst>
      <p:ext uri="{BB962C8B-B14F-4D97-AF65-F5344CB8AC3E}">
        <p14:creationId xmlns:p14="http://schemas.microsoft.com/office/powerpoint/2010/main" val="138761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rPr>
              <a:t>Research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Sukhera</a:t>
            </a:r>
            <a:r>
              <a:rPr lang="en-US" dirty="0">
                <a:effectLst/>
              </a:rPr>
              <a:t>, J., Milne, A., </a:t>
            </a:r>
            <a:r>
              <a:rPr lang="en-US" dirty="0" err="1">
                <a:effectLst/>
              </a:rPr>
              <a:t>Teunissen</a:t>
            </a:r>
            <a:r>
              <a:rPr lang="en-US" dirty="0">
                <a:effectLst/>
              </a:rPr>
              <a:t>, P. W., Lingard, L., &amp; Watling, C. (2018). Adaptive reinventing: Implicit bias and the co-construction of social change. </a:t>
            </a:r>
            <a:r>
              <a:rPr lang="en-US" i="1" dirty="0">
                <a:effectLst/>
              </a:rPr>
              <a:t>Advances in Health Sciences Education</a:t>
            </a:r>
            <a:r>
              <a:rPr lang="en-US" dirty="0">
                <a:effectLst/>
              </a:rPr>
              <a:t>, </a:t>
            </a:r>
            <a:r>
              <a:rPr lang="en-US" i="1" dirty="0">
                <a:effectLst/>
              </a:rPr>
              <a:t>23</a:t>
            </a:r>
            <a:r>
              <a:rPr lang="en-US" dirty="0">
                <a:effectLst/>
              </a:rPr>
              <a:t>(3), 587–599. </a:t>
            </a:r>
            <a:r>
              <a:rPr lang="en-US" dirty="0">
                <a:effectLst/>
                <a:hlinkClick r:id="rId3"/>
              </a:rPr>
              <a:t>https://doi.org/10.1007/s10459-018-9816-3</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Stevens, F. G., </a:t>
            </a:r>
            <a:r>
              <a:rPr lang="en-US" dirty="0" err="1">
                <a:effectLst/>
              </a:rPr>
              <a:t>Plaut</a:t>
            </a:r>
            <a:r>
              <a:rPr lang="en-US" dirty="0">
                <a:effectLst/>
              </a:rPr>
              <a:t>, V. C., &amp; Sanchez-Burks, J. (2008). Unlocking the Benefits of Diversity: All-Inclusive Multiculturalism and Positive Organizational Change. </a:t>
            </a:r>
            <a:r>
              <a:rPr lang="en-US" i="1" dirty="0">
                <a:effectLst/>
              </a:rPr>
              <a:t>The Journal of Applied Behavioral Science</a:t>
            </a:r>
            <a:r>
              <a:rPr lang="en-US" dirty="0">
                <a:effectLst/>
              </a:rPr>
              <a:t>, </a:t>
            </a:r>
            <a:r>
              <a:rPr lang="en-US" i="1" dirty="0">
                <a:effectLst/>
              </a:rPr>
              <a:t>44</a:t>
            </a:r>
            <a:r>
              <a:rPr lang="en-US" dirty="0">
                <a:effectLst/>
              </a:rPr>
              <a:t>(1), 116–133. </a:t>
            </a:r>
            <a:r>
              <a:rPr lang="en-US" dirty="0">
                <a:effectLst/>
                <a:hlinkClick r:id="rId4"/>
              </a:rPr>
              <a:t>https://doi.org/10.1177/0021886308314460</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rPr>
              <a:t>Hire and Retain Racially Diverse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Minority Patients Benefit From Having Minority Doctors, But That’s a Hard Match to Make</a:t>
            </a:r>
            <a:r>
              <a:rPr lang="en-US" dirty="0">
                <a:effectLst/>
              </a:rPr>
              <a:t>. (n.d.). University of Michigan. Retrieved July 8, 2021, from </a:t>
            </a:r>
            <a:r>
              <a:rPr lang="en-US" dirty="0">
                <a:effectLst/>
                <a:hlinkClick r:id="rId5"/>
              </a:rPr>
              <a:t>https://labblog.uofmhealth.org/rounds/minority-patients-benefit-from-having-minority-doctors-but-thats-a-hard-match-to-make-0</a:t>
            </a:r>
            <a:endParaRPr lang="en-US" dirty="0">
              <a:effectLst/>
            </a:endParaRP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How and why to hire a diverse workforce: What you need to know - ProQuest</a:t>
            </a:r>
            <a:r>
              <a:rPr lang="en-US" dirty="0">
                <a:effectLst/>
              </a:rPr>
              <a:t>. (n.d.). Retrieved July 13, 2021, from </a:t>
            </a:r>
            <a:r>
              <a:rPr lang="en-US" dirty="0">
                <a:effectLst/>
                <a:hlinkClick r:id="rId6"/>
              </a:rPr>
              <a:t>http://www.proquest.com/docview/1950110778?accountid=14816</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93A7D14-BA7C-4679-B83C-7939916FA50C}" type="slidenum">
              <a:rPr lang="en-US" smtClean="0"/>
              <a:t>12</a:t>
            </a:fld>
            <a:endParaRPr lang="en-US"/>
          </a:p>
        </p:txBody>
      </p:sp>
    </p:spTree>
    <p:extLst>
      <p:ext uri="{BB962C8B-B14F-4D97-AF65-F5344CB8AC3E}">
        <p14:creationId xmlns:p14="http://schemas.microsoft.com/office/powerpoint/2010/main" val="419876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Cottrell, L., Harris, C. V., Deskins, S., </a:t>
            </a:r>
            <a:r>
              <a:rPr lang="en-US" dirty="0" err="1">
                <a:effectLst/>
              </a:rPr>
              <a:t>Bradlyn</a:t>
            </a:r>
            <a:r>
              <a:rPr lang="en-US" dirty="0">
                <a:effectLst/>
              </a:rPr>
              <a:t>, A., &amp; </a:t>
            </a:r>
            <a:r>
              <a:rPr lang="en-US" dirty="0" err="1">
                <a:effectLst/>
              </a:rPr>
              <a:t>Wrye</a:t>
            </a:r>
            <a:r>
              <a:rPr lang="en-US" dirty="0">
                <a:effectLst/>
              </a:rPr>
              <a:t> Coffman, J. (2010). Developing Culturally Tailored Health Belief-Based Intervention Materials to Improve Child and Parent Participation in a Cardiovascular Screening Program. </a:t>
            </a:r>
            <a:r>
              <a:rPr lang="en-US" i="1" dirty="0">
                <a:effectLst/>
              </a:rPr>
              <a:t>Health Promotion Practice</a:t>
            </a:r>
            <a:r>
              <a:rPr lang="en-US" dirty="0">
                <a:effectLst/>
              </a:rPr>
              <a:t>, </a:t>
            </a:r>
            <a:r>
              <a:rPr lang="en-US" i="1" dirty="0">
                <a:effectLst/>
              </a:rPr>
              <a:t>11</a:t>
            </a:r>
            <a:r>
              <a:rPr lang="en-US" dirty="0">
                <a:effectLst/>
              </a:rPr>
              <a:t>(3), 418–427. </a:t>
            </a:r>
            <a:r>
              <a:rPr lang="en-US" dirty="0">
                <a:effectLst/>
                <a:hlinkClick r:id="rId3"/>
              </a:rPr>
              <a:t>https://doi.org/10.1177/1524839908321561</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Klostermann</a:t>
            </a:r>
            <a:r>
              <a:rPr lang="en-US" dirty="0">
                <a:effectLst/>
              </a:rPr>
              <a:t>, B. K., Slap, G. B., </a:t>
            </a:r>
            <a:r>
              <a:rPr lang="en-US" dirty="0" err="1">
                <a:effectLst/>
              </a:rPr>
              <a:t>Nebrig</a:t>
            </a:r>
            <a:r>
              <a:rPr lang="en-US" dirty="0">
                <a:effectLst/>
              </a:rPr>
              <a:t>, D. M., </a:t>
            </a:r>
            <a:r>
              <a:rPr lang="en-US" dirty="0" err="1">
                <a:effectLst/>
              </a:rPr>
              <a:t>Tivorsak</a:t>
            </a:r>
            <a:r>
              <a:rPr lang="en-US" dirty="0">
                <a:effectLst/>
              </a:rPr>
              <a:t>, T. L., &amp; Britto, M. T. (2005, August). Earning trust and losing it: Adolescents’ views on trusting physicians: specific physician behaviors--particularly those implying an assurance of confidentiality--encourage trust-building among adolescents. </a:t>
            </a:r>
            <a:r>
              <a:rPr lang="en-US" i="1" dirty="0">
                <a:effectLst/>
              </a:rPr>
              <a:t>Journal of Family Practice</a:t>
            </a:r>
            <a:r>
              <a:rPr lang="en-US" dirty="0">
                <a:effectLst/>
              </a:rPr>
              <a:t>, </a:t>
            </a:r>
            <a:r>
              <a:rPr lang="en-US" i="1" dirty="0">
                <a:effectLst/>
              </a:rPr>
              <a:t>54</a:t>
            </a:r>
            <a:r>
              <a:rPr lang="en-US" dirty="0">
                <a:effectLst/>
              </a:rPr>
              <a:t>(8), 679+. Gale Academic OneFile. </a:t>
            </a:r>
            <a:r>
              <a:rPr lang="en-US" dirty="0">
                <a:effectLst/>
                <a:hlinkClick r:id="rId4"/>
              </a:rPr>
              <a:t>http://link.gale.com/apps/doc/A135320788/AONE?sid=googleScholar&amp;xid=886dc7b0</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93A7D14-BA7C-4679-B83C-7939916FA50C}" type="slidenum">
              <a:rPr lang="en-US" smtClean="0"/>
              <a:t>13</a:t>
            </a:fld>
            <a:endParaRPr lang="en-US"/>
          </a:p>
        </p:txBody>
      </p:sp>
    </p:spTree>
    <p:extLst>
      <p:ext uri="{BB962C8B-B14F-4D97-AF65-F5344CB8AC3E}">
        <p14:creationId xmlns:p14="http://schemas.microsoft.com/office/powerpoint/2010/main" val="5089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DF9CBA-871F-FF43-B24E-62EAF43452AA}"/>
              </a:ext>
            </a:extLst>
          </p:cNvPr>
          <p:cNvSpPr/>
          <p:nvPr userDrawn="1"/>
        </p:nvSpPr>
        <p:spPr>
          <a:xfrm rot="10800000">
            <a:off x="0" y="-11025"/>
            <a:ext cx="12192000" cy="609132"/>
          </a:xfrm>
          <a:prstGeom prst="rect">
            <a:avLst/>
          </a:prstGeom>
          <a:solidFill>
            <a:srgbClr val="91508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914400" y="1207707"/>
            <a:ext cx="10363200" cy="2387600"/>
          </a:xfrm>
        </p:spPr>
        <p:txBody>
          <a:bodyPr anchor="b"/>
          <a:lstStyle>
            <a:lvl1pPr algn="l">
              <a:defRPr sz="6000" b="1">
                <a:solidFill>
                  <a:srgbClr val="91508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14399" y="3687382"/>
            <a:ext cx="10363199" cy="884618"/>
          </a:xfrm>
        </p:spPr>
        <p:txBody>
          <a:bodyPr/>
          <a:lstStyle>
            <a:lvl1pPr marL="0" indent="0" algn="l">
              <a:buNone/>
              <a:defRPr sz="2400">
                <a:solidFill>
                  <a:srgbClr val="91508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419652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D7C79E8F-CCC7-4D19-9EB8-872C709FED0E}" type="datetime1">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26788153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D7C79E8F-CCC7-4D19-9EB8-872C709FED0E}" type="datetime1">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3047491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C79E8F-CCC7-4D19-9EB8-872C709FED0E}" type="datetime1">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2077387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C79E8F-CCC7-4D19-9EB8-872C709FED0E}" type="datetime1">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3375428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71273"/>
            <a:ext cx="10515600" cy="1325563"/>
          </a:xfrm>
        </p:spPr>
        <p:txBody>
          <a:bodyPr/>
          <a:lstStyle>
            <a:lvl1pPr>
              <a:defRPr>
                <a:solidFill>
                  <a:srgbClr val="91508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696836"/>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5055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solidFill>
                  <a:srgbClr val="91508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5628068"/>
            <a:ext cx="12192000" cy="1229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A picture containing text&#10;&#10;Description automatically generated">
            <a:extLst>
              <a:ext uri="{FF2B5EF4-FFF2-40B4-BE49-F238E27FC236}">
                <a16:creationId xmlns:a16="http://schemas.microsoft.com/office/drawing/2014/main" id="{D6867AD7-FD4D-9A49-A646-5F04E012D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6044" y="5879647"/>
            <a:ext cx="2627330" cy="336186"/>
          </a:xfrm>
          <a:prstGeom prst="rect">
            <a:avLst/>
          </a:prstGeom>
        </p:spPr>
      </p:pic>
      <p:pic>
        <p:nvPicPr>
          <p:cNvPr id="11" name="Picture 10" descr="Text&#10;&#10;Description automatically generated">
            <a:extLst>
              <a:ext uri="{FF2B5EF4-FFF2-40B4-BE49-F238E27FC236}">
                <a16:creationId xmlns:a16="http://schemas.microsoft.com/office/drawing/2014/main" id="{3564FB95-3B67-1F45-BCE0-FBA36EE2ED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897" y="5860131"/>
            <a:ext cx="3509933" cy="865783"/>
          </a:xfrm>
          <a:prstGeom prst="rect">
            <a:avLst/>
          </a:prstGeom>
        </p:spPr>
      </p:pic>
    </p:spTree>
    <p:extLst>
      <p:ext uri="{BB962C8B-B14F-4D97-AF65-F5344CB8AC3E}">
        <p14:creationId xmlns:p14="http://schemas.microsoft.com/office/powerpoint/2010/main" val="85084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1236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C79E8F-CCC7-4D19-9EB8-872C709FED0E}" type="datetime1">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31788585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C79E8F-CCC7-4D19-9EB8-872C709FED0E}" type="datetime1">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18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7C79E8F-CCC7-4D19-9EB8-872C709FED0E}" type="datetime1">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3133634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7C79E8F-CCC7-4D19-9EB8-872C709FED0E}" type="datetime1">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16415337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79E8F-CCC7-4D19-9EB8-872C709FED0E}" type="datetime1">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BA989-936D-47D1-AB35-2C598732BFB3}" type="slidenum">
              <a:rPr lang="en-US" smtClean="0"/>
              <a:t>‹#›</a:t>
            </a:fld>
            <a:endParaRPr lang="en-US"/>
          </a:p>
        </p:txBody>
      </p:sp>
    </p:spTree>
    <p:extLst>
      <p:ext uri="{BB962C8B-B14F-4D97-AF65-F5344CB8AC3E}">
        <p14:creationId xmlns:p14="http://schemas.microsoft.com/office/powerpoint/2010/main" val="2147957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79E8F-CCC7-4D19-9EB8-872C709FED0E}" type="datetime1">
              <a:rPr lang="en-US" smtClean="0"/>
              <a:t>7/16/2021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BA989-936D-47D1-AB35-2C598732BFB3}" type="slidenum">
              <a:rPr lang="en-US" smtClean="0"/>
              <a:t>‹#›</a:t>
            </a:fld>
            <a:endParaRPr lang="en-US"/>
          </a:p>
        </p:txBody>
      </p:sp>
      <p:sp>
        <p:nvSpPr>
          <p:cNvPr id="7" name="Rectangle 6"/>
          <p:cNvSpPr/>
          <p:nvPr userDrawn="1"/>
        </p:nvSpPr>
        <p:spPr>
          <a:xfrm rot="10800000">
            <a:off x="0" y="5679584"/>
            <a:ext cx="12192000" cy="1178417"/>
          </a:xfrm>
          <a:prstGeom prst="rect">
            <a:avLst/>
          </a:prstGeom>
          <a:gradFill>
            <a:gsLst>
              <a:gs pos="49000">
                <a:schemeClr val="bg1"/>
              </a:gs>
              <a:gs pos="93000">
                <a:srgbClr val="915089">
                  <a:alpha val="88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a:extLst>
              <a:ext uri="{FF2B5EF4-FFF2-40B4-BE49-F238E27FC236}">
                <a16:creationId xmlns:a16="http://schemas.microsoft.com/office/drawing/2014/main" id="{1EA20B52-4534-DF42-87F5-09E8F25C555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8613" y="5860131"/>
            <a:ext cx="3509933" cy="865783"/>
          </a:xfrm>
          <a:prstGeom prst="rect">
            <a:avLst/>
          </a:prstGeom>
        </p:spPr>
      </p:pic>
      <p:pic>
        <p:nvPicPr>
          <p:cNvPr id="11" name="Picture 10">
            <a:extLst>
              <a:ext uri="{FF2B5EF4-FFF2-40B4-BE49-F238E27FC236}">
                <a16:creationId xmlns:a16="http://schemas.microsoft.com/office/drawing/2014/main" id="{CAF86D7F-6DAD-9249-A04D-57C704BBC9A5}"/>
              </a:ext>
            </a:extLst>
          </p:cNvPr>
          <p:cNvPicPr>
            <a:picLocks noChangeAspect="1"/>
          </p:cNvPicPr>
          <p:nvPr userDrawn="1"/>
        </p:nvPicPr>
        <p:blipFill>
          <a:blip r:embed="rId16">
            <a:clrChange>
              <a:clrFrom>
                <a:srgbClr val="A72B3D"/>
              </a:clrFrom>
              <a:clrTo>
                <a:srgbClr val="A72B3D">
                  <a:alpha val="0"/>
                </a:srgbClr>
              </a:clrTo>
            </a:clrChange>
          </a:blip>
          <a:stretch>
            <a:fillRect/>
          </a:stretch>
        </p:blipFill>
        <p:spPr>
          <a:xfrm>
            <a:off x="8610600" y="5860131"/>
            <a:ext cx="2900162" cy="515169"/>
          </a:xfrm>
          <a:prstGeom prst="rect">
            <a:avLst/>
          </a:prstGeom>
        </p:spPr>
      </p:pic>
    </p:spTree>
    <p:extLst>
      <p:ext uri="{BB962C8B-B14F-4D97-AF65-F5344CB8AC3E}">
        <p14:creationId xmlns:p14="http://schemas.microsoft.com/office/powerpoint/2010/main" val="32908892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4400" kern="1200">
          <a:solidFill>
            <a:srgbClr val="91508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dc.gov/publichealthgateway/publichealthservices/essentialhealthservic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rctcenter.org/diversity-in-clinical-research/" TargetMode="External"/><Relationship Id="rId2" Type="http://schemas.openxmlformats.org/officeDocument/2006/relationships/hyperlink" Target="https://trialinnovationnetwork.org/recruitment-retention-toolkit/" TargetMode="External"/><Relationship Id="rId1" Type="http://schemas.openxmlformats.org/officeDocument/2006/relationships/slideLayout" Target="../slideLayouts/slideLayout4.xml"/><Relationship Id="rId6" Type="http://schemas.openxmlformats.org/officeDocument/2006/relationships/hyperlink" Target="https://www.coursera.org/learn/recruitment-minorities-clinical-trials" TargetMode="External"/><Relationship Id="rId5" Type="http://schemas.openxmlformats.org/officeDocument/2006/relationships/hyperlink" Target="https://trialinnovationnetwork.org/wp-content/uploads/2016/12/The-Art-of-Recruitment-2016.pdf" TargetMode="External"/><Relationship Id="rId4" Type="http://schemas.openxmlformats.org/officeDocument/2006/relationships/hyperlink" Target="https://www.ctti-clinicaltrials.org/briefing-room/webinars/engaging-racial-and-ethnic-minority-patient-populations-covid-19-clinica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www.fda.gov/consumers/consumer-updates/fda-encourages-more-participation-diversity-clinical-trials"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oursera.org/learn/recruitment-minorities-clinical-trials"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trialinnovationnetwork.org/community-engagement-during-covid-19/?key-element=1604" TargetMode="External"/><Relationship Id="rId3" Type="http://schemas.openxmlformats.org/officeDocument/2006/relationships/hyperlink" Target="https://victr.vumc.org/dissemination-of-research-results/" TargetMode="External"/><Relationship Id="rId7" Type="http://schemas.openxmlformats.org/officeDocument/2006/relationships/hyperlink" Target="https://rampages.us/studentexp2/unlocking-health-equity/" TargetMode="External"/><Relationship Id="rId2" Type="http://schemas.openxmlformats.org/officeDocument/2006/relationships/hyperlink" Target="https://www.coursera.org/learn/recruitment-minorities-clinical-trials" TargetMode="External"/><Relationship Id="rId1" Type="http://schemas.openxmlformats.org/officeDocument/2006/relationships/slideLayout" Target="../slideLayouts/slideLayout2.xml"/><Relationship Id="rId6" Type="http://schemas.openxmlformats.org/officeDocument/2006/relationships/hyperlink" Target="https://www.bookreporter.com/reviews/the-organ-thieves-the-shocking-story-of-the-first-heart-transplant-in-the-segregated-south" TargetMode="External"/><Relationship Id="rId5" Type="http://schemas.openxmlformats.org/officeDocument/2006/relationships/hyperlink" Target="https://link.springer.com/content/pdf%20/10.1186/s12874-021-01240-x.pdf" TargetMode="External"/><Relationship Id="rId4" Type="http://schemas.openxmlformats.org/officeDocument/2006/relationships/hyperlink" Target="https://trialinnovationnetwork.org/recruitment-retention-tool%20kit/" TargetMode="External"/><Relationship Id="rId9" Type="http://schemas.openxmlformats.org/officeDocument/2006/relationships/hyperlink" Target="https://www.cultureshifttea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https://clinicalresearchpathways.org/diversi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5E323-05A4-4790-B86B-929A82F97CF3}"/>
              </a:ext>
            </a:extLst>
          </p:cNvPr>
          <p:cNvSpPr>
            <a:spLocks noGrp="1"/>
          </p:cNvSpPr>
          <p:nvPr>
            <p:ph type="ctrTitle"/>
          </p:nvPr>
        </p:nvSpPr>
        <p:spPr/>
        <p:txBody>
          <a:bodyPr>
            <a:normAutofit fontScale="90000"/>
          </a:bodyPr>
          <a:lstStyle/>
          <a:p>
            <a:r>
              <a:rPr lang="en-US" dirty="0"/>
              <a:t>Recruitment and Engagement of Diverse Populations </a:t>
            </a:r>
          </a:p>
        </p:txBody>
      </p:sp>
      <p:sp>
        <p:nvSpPr>
          <p:cNvPr id="5" name="Subtitle 4">
            <a:extLst>
              <a:ext uri="{FF2B5EF4-FFF2-40B4-BE49-F238E27FC236}">
                <a16:creationId xmlns:a16="http://schemas.microsoft.com/office/drawing/2014/main" id="{06EA56EE-1409-453E-8A72-BF7023D1AA1D}"/>
              </a:ext>
            </a:extLst>
          </p:cNvPr>
          <p:cNvSpPr>
            <a:spLocks noGrp="1"/>
          </p:cNvSpPr>
          <p:nvPr>
            <p:ph type="subTitle" idx="1"/>
          </p:nvPr>
        </p:nvSpPr>
        <p:spPr>
          <a:xfrm>
            <a:off x="914400" y="3864596"/>
            <a:ext cx="10363199" cy="1299409"/>
          </a:xfrm>
        </p:spPr>
        <p:txBody>
          <a:bodyPr>
            <a:noAutofit/>
          </a:bodyPr>
          <a:lstStyle/>
          <a:p>
            <a:r>
              <a:rPr lang="en-US" sz="1800" dirty="0"/>
              <a:t>Jasmine Bell, MPH, Recruitment Innovation Center, Vanderbilt University Medical Center</a:t>
            </a:r>
          </a:p>
          <a:p>
            <a:r>
              <a:rPr lang="en-US" sz="1800" dirty="0"/>
              <a:t>Sheila V. Kusnoor, PhD, Center for Knowledge Management, Vanderbilt University Medical Center</a:t>
            </a:r>
          </a:p>
          <a:p>
            <a:endParaRPr lang="en-US" sz="1600" dirty="0"/>
          </a:p>
          <a:p>
            <a:r>
              <a:rPr lang="en-US" sz="1400" dirty="0"/>
              <a:t>Trial Innovation Network Open Forum Session</a:t>
            </a:r>
          </a:p>
          <a:p>
            <a:r>
              <a:rPr lang="en-US" sz="1400" dirty="0"/>
              <a:t>July 15, 2021</a:t>
            </a:r>
          </a:p>
          <a:p>
            <a:endParaRPr lang="en-US" sz="1600" dirty="0"/>
          </a:p>
        </p:txBody>
      </p:sp>
    </p:spTree>
    <p:extLst>
      <p:ext uri="{BB962C8B-B14F-4D97-AF65-F5344CB8AC3E}">
        <p14:creationId xmlns:p14="http://schemas.microsoft.com/office/powerpoint/2010/main" val="3768303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0E14-572A-4C65-B7AA-79B88E1578D0}"/>
              </a:ext>
            </a:extLst>
          </p:cNvPr>
          <p:cNvSpPr>
            <a:spLocks noGrp="1"/>
          </p:cNvSpPr>
          <p:nvPr>
            <p:ph type="title"/>
          </p:nvPr>
        </p:nvSpPr>
        <p:spPr/>
        <p:txBody>
          <a:bodyPr/>
          <a:lstStyle/>
          <a:p>
            <a:r>
              <a:rPr lang="en-US" dirty="0"/>
              <a:t>Applying a health equity lens in research </a:t>
            </a:r>
          </a:p>
        </p:txBody>
      </p:sp>
      <p:sp>
        <p:nvSpPr>
          <p:cNvPr id="3" name="Content Placeholder 2">
            <a:extLst>
              <a:ext uri="{FF2B5EF4-FFF2-40B4-BE49-F238E27FC236}">
                <a16:creationId xmlns:a16="http://schemas.microsoft.com/office/drawing/2014/main" id="{7A517B67-2249-4FEC-B955-86FE6E82EF35}"/>
              </a:ext>
            </a:extLst>
          </p:cNvPr>
          <p:cNvSpPr>
            <a:spLocks noGrp="1"/>
          </p:cNvSpPr>
          <p:nvPr>
            <p:ph idx="1"/>
          </p:nvPr>
        </p:nvSpPr>
        <p:spPr>
          <a:xfrm>
            <a:off x="6441896" y="1825625"/>
            <a:ext cx="4911903" cy="4351338"/>
          </a:xfrm>
        </p:spPr>
        <p:txBody>
          <a:bodyPr/>
          <a:lstStyle/>
          <a:p>
            <a:r>
              <a:rPr lang="en-US" dirty="0"/>
              <a:t>Construct study design and procedures through a health equity lens through:</a:t>
            </a:r>
          </a:p>
          <a:p>
            <a:pPr lvl="1"/>
            <a:r>
              <a:rPr lang="en-US" dirty="0"/>
              <a:t>Assurance </a:t>
            </a:r>
          </a:p>
          <a:p>
            <a:pPr lvl="1"/>
            <a:r>
              <a:rPr lang="en-US" dirty="0"/>
              <a:t>Assessment </a:t>
            </a:r>
          </a:p>
          <a:p>
            <a:pPr lvl="1"/>
            <a:r>
              <a:rPr lang="en-US" dirty="0"/>
              <a:t>Policy Development  </a:t>
            </a:r>
          </a:p>
          <a:p>
            <a:endParaRPr lang="en-US" dirty="0"/>
          </a:p>
        </p:txBody>
      </p:sp>
      <p:pic>
        <p:nvPicPr>
          <p:cNvPr id="4" name="Picture 6" descr="10-essential-public-health-services - NNPHI">
            <a:extLst>
              <a:ext uri="{FF2B5EF4-FFF2-40B4-BE49-F238E27FC236}">
                <a16:creationId xmlns:a16="http://schemas.microsoft.com/office/drawing/2014/main" id="{578F0E89-CD37-4E2C-986D-14C86B00B9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64" y="1437536"/>
            <a:ext cx="4573218" cy="4263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4D15C0-5B34-4A48-BA97-A5F982228295}"/>
              </a:ext>
            </a:extLst>
          </p:cNvPr>
          <p:cNvSpPr txBox="1"/>
          <p:nvPr/>
        </p:nvSpPr>
        <p:spPr>
          <a:xfrm>
            <a:off x="6243454" y="5266247"/>
            <a:ext cx="5679373" cy="430887"/>
          </a:xfrm>
          <a:prstGeom prst="rect">
            <a:avLst/>
          </a:prstGeom>
          <a:noFill/>
        </p:spPr>
        <p:txBody>
          <a:bodyPr wrap="square">
            <a:spAutoFit/>
          </a:bodyPr>
          <a:lstStyle/>
          <a:p>
            <a:r>
              <a:rPr lang="en-US" sz="1100" i="1" dirty="0">
                <a:effectLst/>
              </a:rPr>
              <a:t>CDC - 10 Essential Public Health Services—CSTLTS</a:t>
            </a:r>
            <a:r>
              <a:rPr lang="en-US" sz="1100" dirty="0">
                <a:effectLst/>
              </a:rPr>
              <a:t>. (2021, March 18). </a:t>
            </a:r>
            <a:r>
              <a:rPr lang="en-US" sz="1100" dirty="0">
                <a:effectLst/>
                <a:hlinkClick r:id="rId4"/>
              </a:rPr>
              <a:t>https://www.cdc.gov/publichealthgateway/publichealthservices/essentialhealthservices.html</a:t>
            </a:r>
            <a:endParaRPr lang="en-US" sz="1100" dirty="0">
              <a:effectLst/>
            </a:endParaRPr>
          </a:p>
        </p:txBody>
      </p:sp>
    </p:spTree>
    <p:extLst>
      <p:ext uri="{BB962C8B-B14F-4D97-AF65-F5344CB8AC3E}">
        <p14:creationId xmlns:p14="http://schemas.microsoft.com/office/powerpoint/2010/main" val="1370877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BF5F-E3AF-4C89-A14E-C9D6FC009C66}"/>
              </a:ext>
            </a:extLst>
          </p:cNvPr>
          <p:cNvSpPr>
            <a:spLocks noGrp="1"/>
          </p:cNvSpPr>
          <p:nvPr>
            <p:ph type="title"/>
          </p:nvPr>
        </p:nvSpPr>
        <p:spPr/>
        <p:txBody>
          <a:bodyPr/>
          <a:lstStyle/>
          <a:p>
            <a:r>
              <a:rPr lang="en-US" dirty="0"/>
              <a:t>Material strategies for promoting racial diversity in research</a:t>
            </a:r>
          </a:p>
        </p:txBody>
      </p:sp>
      <p:sp>
        <p:nvSpPr>
          <p:cNvPr id="4" name="Text Placeholder 3">
            <a:extLst>
              <a:ext uri="{FF2B5EF4-FFF2-40B4-BE49-F238E27FC236}">
                <a16:creationId xmlns:a16="http://schemas.microsoft.com/office/drawing/2014/main" id="{6788B4FB-4D16-4E8F-926C-3C964C8FFA06}"/>
              </a:ext>
            </a:extLst>
          </p:cNvPr>
          <p:cNvSpPr>
            <a:spLocks noGrp="1"/>
          </p:cNvSpPr>
          <p:nvPr>
            <p:ph type="body" idx="1"/>
          </p:nvPr>
        </p:nvSpPr>
        <p:spPr>
          <a:xfrm>
            <a:off x="839788" y="1681163"/>
            <a:ext cx="5157787" cy="616869"/>
          </a:xfrm>
          <a:ln>
            <a:solidFill>
              <a:srgbClr val="915089"/>
            </a:solidFill>
          </a:ln>
        </p:spPr>
        <p:txBody>
          <a:bodyPr/>
          <a:lstStyle/>
          <a:p>
            <a:pPr algn="ctr"/>
            <a:r>
              <a:rPr lang="en-US" dirty="0"/>
              <a:t>Research Environment </a:t>
            </a:r>
          </a:p>
        </p:txBody>
      </p:sp>
      <p:sp>
        <p:nvSpPr>
          <p:cNvPr id="6" name="Text Placeholder 5">
            <a:extLst>
              <a:ext uri="{FF2B5EF4-FFF2-40B4-BE49-F238E27FC236}">
                <a16:creationId xmlns:a16="http://schemas.microsoft.com/office/drawing/2014/main" id="{DD94D7FD-E45C-4890-816F-0E1F60726054}"/>
              </a:ext>
            </a:extLst>
          </p:cNvPr>
          <p:cNvSpPr>
            <a:spLocks noGrp="1"/>
          </p:cNvSpPr>
          <p:nvPr>
            <p:ph type="body" sz="quarter" idx="3"/>
          </p:nvPr>
        </p:nvSpPr>
        <p:spPr>
          <a:xfrm>
            <a:off x="6172200" y="1681163"/>
            <a:ext cx="5173579" cy="616869"/>
          </a:xfrm>
          <a:ln>
            <a:solidFill>
              <a:srgbClr val="915089"/>
            </a:solidFill>
          </a:ln>
        </p:spPr>
        <p:txBody>
          <a:bodyPr/>
          <a:lstStyle/>
          <a:p>
            <a:pPr algn="ctr"/>
            <a:r>
              <a:rPr lang="en-US" dirty="0"/>
              <a:t>Research Procedures </a:t>
            </a:r>
          </a:p>
        </p:txBody>
      </p:sp>
      <p:pic>
        <p:nvPicPr>
          <p:cNvPr id="1026" name="Picture 2" descr="100+ Research Pictures [HD] | Download Free Images &amp;amp; Stock Photos on  Unsplash">
            <a:extLst>
              <a:ext uri="{FF2B5EF4-FFF2-40B4-BE49-F238E27FC236}">
                <a16:creationId xmlns:a16="http://schemas.microsoft.com/office/drawing/2014/main" id="{247CA89C-06A7-4353-B170-510914A01D8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9788" y="2350517"/>
            <a:ext cx="5157787" cy="3440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Host Effective Employee Focus Group Meetings | Randstad Risesmart">
            <a:extLst>
              <a:ext uri="{FF2B5EF4-FFF2-40B4-BE49-F238E27FC236}">
                <a16:creationId xmlns:a16="http://schemas.microsoft.com/office/drawing/2014/main" id="{BF487FCA-7178-4D10-A3BF-1F7887C1C2F4}"/>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48135" y="2358183"/>
            <a:ext cx="5221705" cy="348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18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4122-57DD-4999-8F63-699E81E1FB4A}"/>
              </a:ext>
            </a:extLst>
          </p:cNvPr>
          <p:cNvSpPr>
            <a:spLocks noGrp="1"/>
          </p:cNvSpPr>
          <p:nvPr>
            <p:ph type="title"/>
          </p:nvPr>
        </p:nvSpPr>
        <p:spPr/>
        <p:txBody>
          <a:bodyPr/>
          <a:lstStyle/>
          <a:p>
            <a:r>
              <a:rPr lang="en-US" dirty="0"/>
              <a:t>Material strategies for promoting racial diversity in research</a:t>
            </a:r>
          </a:p>
        </p:txBody>
      </p:sp>
      <p:sp>
        <p:nvSpPr>
          <p:cNvPr id="3" name="Text Placeholder 2">
            <a:extLst>
              <a:ext uri="{FF2B5EF4-FFF2-40B4-BE49-F238E27FC236}">
                <a16:creationId xmlns:a16="http://schemas.microsoft.com/office/drawing/2014/main" id="{D8F7FA0D-3ABB-4313-9376-41E4A4E59B97}"/>
              </a:ext>
            </a:extLst>
          </p:cNvPr>
          <p:cNvSpPr>
            <a:spLocks noGrp="1"/>
          </p:cNvSpPr>
          <p:nvPr>
            <p:ph type="body" idx="1"/>
          </p:nvPr>
        </p:nvSpPr>
        <p:spPr>
          <a:xfrm>
            <a:off x="910773" y="1641107"/>
            <a:ext cx="6210719" cy="604086"/>
          </a:xfrm>
          <a:ln>
            <a:solidFill>
              <a:srgbClr val="915089"/>
            </a:solidFill>
          </a:ln>
        </p:spPr>
        <p:txBody>
          <a:bodyPr/>
          <a:lstStyle/>
          <a:p>
            <a:r>
              <a:rPr lang="en-US" dirty="0"/>
              <a:t>Research Environment </a:t>
            </a:r>
          </a:p>
        </p:txBody>
      </p:sp>
      <p:sp>
        <p:nvSpPr>
          <p:cNvPr id="4" name="Content Placeholder 3">
            <a:extLst>
              <a:ext uri="{FF2B5EF4-FFF2-40B4-BE49-F238E27FC236}">
                <a16:creationId xmlns:a16="http://schemas.microsoft.com/office/drawing/2014/main" id="{B546F552-3002-4986-B8FE-0AC60F1E502A}"/>
              </a:ext>
            </a:extLst>
          </p:cNvPr>
          <p:cNvSpPr>
            <a:spLocks noGrp="1"/>
          </p:cNvSpPr>
          <p:nvPr>
            <p:ph sz="half" idx="2"/>
          </p:nvPr>
        </p:nvSpPr>
        <p:spPr>
          <a:xfrm>
            <a:off x="851218" y="2301741"/>
            <a:ext cx="6198686" cy="3684588"/>
          </a:xfrm>
        </p:spPr>
        <p:txBody>
          <a:bodyPr>
            <a:normAutofit/>
          </a:bodyPr>
          <a:lstStyle/>
          <a:p>
            <a:pPr>
              <a:buFont typeface="Wingdings" panose="05000000000000000000" pitchFamily="2" charset="2"/>
              <a:buChar char="§"/>
            </a:pPr>
            <a:r>
              <a:rPr lang="en-US" dirty="0"/>
              <a:t>Foster an anti-racist research environment </a:t>
            </a:r>
          </a:p>
          <a:p>
            <a:pPr lvl="1">
              <a:buFont typeface="Wingdings" panose="05000000000000000000" pitchFamily="2" charset="2"/>
              <a:buChar char="§"/>
            </a:pPr>
            <a:r>
              <a:rPr lang="en-US" dirty="0"/>
              <a:t>Study team members should be educated on implicit bias</a:t>
            </a:r>
          </a:p>
          <a:p>
            <a:pPr lvl="1">
              <a:buFont typeface="Wingdings" panose="05000000000000000000" pitchFamily="2" charset="2"/>
              <a:buChar char="§"/>
            </a:pPr>
            <a:r>
              <a:rPr lang="en-US" dirty="0"/>
              <a:t>Establish a work culture that values diversity and inclusion </a:t>
            </a:r>
          </a:p>
          <a:p>
            <a:pPr>
              <a:buFont typeface="Wingdings" panose="05000000000000000000" pitchFamily="2" charset="2"/>
              <a:buChar char="§"/>
            </a:pPr>
            <a:r>
              <a:rPr lang="en-US" dirty="0"/>
              <a:t>Hire and retain racially diverse research staff</a:t>
            </a:r>
          </a:p>
          <a:p>
            <a:pPr lvl="1">
              <a:buFont typeface="Wingdings" panose="05000000000000000000" pitchFamily="2" charset="2"/>
              <a:buChar char="§"/>
            </a:pPr>
            <a:r>
              <a:rPr lang="en-US" dirty="0"/>
              <a:t>Intentional recruitment </a:t>
            </a:r>
          </a:p>
          <a:p>
            <a:pPr lvl="1">
              <a:buFont typeface="Wingdings" panose="05000000000000000000" pitchFamily="2" charset="2"/>
              <a:buChar char="§"/>
            </a:pPr>
            <a:r>
              <a:rPr lang="en-US" dirty="0"/>
              <a:t>Compensate employees appropriately  </a:t>
            </a:r>
          </a:p>
        </p:txBody>
      </p:sp>
      <p:pic>
        <p:nvPicPr>
          <p:cNvPr id="8" name="Picture 7">
            <a:extLst>
              <a:ext uri="{FF2B5EF4-FFF2-40B4-BE49-F238E27FC236}">
                <a16:creationId xmlns:a16="http://schemas.microsoft.com/office/drawing/2014/main" id="{1B5F5455-74D9-45C1-997B-925AC5E7D7DB}"/>
              </a:ext>
            </a:extLst>
          </p:cNvPr>
          <p:cNvPicPr>
            <a:picLocks noChangeAspect="1"/>
          </p:cNvPicPr>
          <p:nvPr/>
        </p:nvPicPr>
        <p:blipFill>
          <a:blip r:embed="rId3"/>
          <a:stretch>
            <a:fillRect/>
          </a:stretch>
        </p:blipFill>
        <p:spPr>
          <a:xfrm>
            <a:off x="7519737" y="1155032"/>
            <a:ext cx="4379494" cy="4379494"/>
          </a:xfrm>
          <a:prstGeom prst="rect">
            <a:avLst/>
          </a:prstGeom>
        </p:spPr>
      </p:pic>
    </p:spTree>
    <p:extLst>
      <p:ext uri="{BB962C8B-B14F-4D97-AF65-F5344CB8AC3E}">
        <p14:creationId xmlns:p14="http://schemas.microsoft.com/office/powerpoint/2010/main" val="1772020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5045-B236-4221-87AA-13FBE96B4CD8}"/>
              </a:ext>
            </a:extLst>
          </p:cNvPr>
          <p:cNvSpPr>
            <a:spLocks noGrp="1"/>
          </p:cNvSpPr>
          <p:nvPr>
            <p:ph type="title"/>
          </p:nvPr>
        </p:nvSpPr>
        <p:spPr/>
        <p:txBody>
          <a:bodyPr/>
          <a:lstStyle/>
          <a:p>
            <a:r>
              <a:rPr lang="en-US" dirty="0"/>
              <a:t>Material strategies for promoting racial diversity in research</a:t>
            </a:r>
          </a:p>
        </p:txBody>
      </p:sp>
      <p:sp>
        <p:nvSpPr>
          <p:cNvPr id="3" name="Text Placeholder 2">
            <a:extLst>
              <a:ext uri="{FF2B5EF4-FFF2-40B4-BE49-F238E27FC236}">
                <a16:creationId xmlns:a16="http://schemas.microsoft.com/office/drawing/2014/main" id="{EF5580BF-179C-4FFA-8DCB-FA7B01F81A2B}"/>
              </a:ext>
            </a:extLst>
          </p:cNvPr>
          <p:cNvSpPr>
            <a:spLocks noGrp="1"/>
          </p:cNvSpPr>
          <p:nvPr>
            <p:ph type="body" idx="1"/>
          </p:nvPr>
        </p:nvSpPr>
        <p:spPr>
          <a:xfrm>
            <a:off x="851820" y="1684420"/>
            <a:ext cx="5633201" cy="555959"/>
          </a:xfrm>
          <a:ln>
            <a:solidFill>
              <a:srgbClr val="915089"/>
            </a:solidFill>
          </a:ln>
        </p:spPr>
        <p:txBody>
          <a:bodyPr/>
          <a:lstStyle/>
          <a:p>
            <a:r>
              <a:rPr lang="en-US" dirty="0"/>
              <a:t>Research Procedures </a:t>
            </a:r>
          </a:p>
        </p:txBody>
      </p:sp>
      <p:sp>
        <p:nvSpPr>
          <p:cNvPr id="4" name="Content Placeholder 3">
            <a:extLst>
              <a:ext uri="{FF2B5EF4-FFF2-40B4-BE49-F238E27FC236}">
                <a16:creationId xmlns:a16="http://schemas.microsoft.com/office/drawing/2014/main" id="{621EC141-5A29-47D3-ACAC-5FC4E7BFEA24}"/>
              </a:ext>
            </a:extLst>
          </p:cNvPr>
          <p:cNvSpPr>
            <a:spLocks noGrp="1"/>
          </p:cNvSpPr>
          <p:nvPr>
            <p:ph sz="half" idx="2"/>
          </p:nvPr>
        </p:nvSpPr>
        <p:spPr>
          <a:xfrm>
            <a:off x="887913" y="2288502"/>
            <a:ext cx="5597107" cy="3684588"/>
          </a:xfrm>
        </p:spPr>
        <p:txBody>
          <a:bodyPr>
            <a:normAutofit fontScale="92500"/>
          </a:bodyPr>
          <a:lstStyle/>
          <a:p>
            <a:r>
              <a:rPr lang="en-US" dirty="0"/>
              <a:t>Ensure that the project is culturally tailored and accessible </a:t>
            </a:r>
          </a:p>
          <a:p>
            <a:pPr lvl="1"/>
            <a:r>
              <a:rPr lang="en-US" dirty="0"/>
              <a:t>Study identity and images should be relatable</a:t>
            </a:r>
          </a:p>
          <a:p>
            <a:pPr lvl="1"/>
            <a:r>
              <a:rPr lang="en-US" dirty="0"/>
              <a:t>Health literacy is considered </a:t>
            </a:r>
          </a:p>
          <a:p>
            <a:r>
              <a:rPr lang="en-US" dirty="0"/>
              <a:t>Earn and build trust with the community</a:t>
            </a:r>
          </a:p>
          <a:p>
            <a:pPr lvl="1"/>
            <a:r>
              <a:rPr lang="en-US" dirty="0"/>
              <a:t>Focus on community engagement and participation </a:t>
            </a:r>
          </a:p>
          <a:p>
            <a:r>
              <a:rPr lang="en-US" dirty="0"/>
              <a:t>Adjust study design to fit the needs of the priority population </a:t>
            </a:r>
          </a:p>
          <a:p>
            <a:pPr marL="0" indent="0">
              <a:buNone/>
            </a:pPr>
            <a:endParaRPr lang="en-US" dirty="0"/>
          </a:p>
        </p:txBody>
      </p:sp>
      <p:pic>
        <p:nvPicPr>
          <p:cNvPr id="7" name="Picture 6">
            <a:extLst>
              <a:ext uri="{FF2B5EF4-FFF2-40B4-BE49-F238E27FC236}">
                <a16:creationId xmlns:a16="http://schemas.microsoft.com/office/drawing/2014/main" id="{A4608487-1233-449B-B1B0-09E33F52C377}"/>
              </a:ext>
            </a:extLst>
          </p:cNvPr>
          <p:cNvPicPr>
            <a:picLocks noChangeAspect="1"/>
          </p:cNvPicPr>
          <p:nvPr/>
        </p:nvPicPr>
        <p:blipFill>
          <a:blip r:embed="rId3"/>
          <a:stretch>
            <a:fillRect/>
          </a:stretch>
        </p:blipFill>
        <p:spPr>
          <a:xfrm>
            <a:off x="6726731" y="1588168"/>
            <a:ext cx="5332922" cy="3994483"/>
          </a:xfrm>
          <a:prstGeom prst="rect">
            <a:avLst/>
          </a:prstGeom>
        </p:spPr>
      </p:pic>
    </p:spTree>
    <p:extLst>
      <p:ext uri="{BB962C8B-B14F-4D97-AF65-F5344CB8AC3E}">
        <p14:creationId xmlns:p14="http://schemas.microsoft.com/office/powerpoint/2010/main" val="3533961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3655F6-E057-491C-9701-67DBB3D2E140}"/>
              </a:ext>
            </a:extLst>
          </p:cNvPr>
          <p:cNvSpPr>
            <a:spLocks noGrp="1"/>
          </p:cNvSpPr>
          <p:nvPr>
            <p:ph type="title"/>
          </p:nvPr>
        </p:nvSpPr>
        <p:spPr/>
        <p:txBody>
          <a:bodyPr/>
          <a:lstStyle/>
          <a:p>
            <a:r>
              <a:rPr lang="en-US" dirty="0"/>
              <a:t>Resources </a:t>
            </a:r>
          </a:p>
        </p:txBody>
      </p:sp>
      <p:sp>
        <p:nvSpPr>
          <p:cNvPr id="8" name="Content Placeholder 7">
            <a:extLst>
              <a:ext uri="{FF2B5EF4-FFF2-40B4-BE49-F238E27FC236}">
                <a16:creationId xmlns:a16="http://schemas.microsoft.com/office/drawing/2014/main" id="{5CB66AEC-2FA5-4287-8188-6351A726BA12}"/>
              </a:ext>
            </a:extLst>
          </p:cNvPr>
          <p:cNvSpPr>
            <a:spLocks noGrp="1"/>
          </p:cNvSpPr>
          <p:nvPr>
            <p:ph idx="1"/>
          </p:nvPr>
        </p:nvSpPr>
        <p:spPr>
          <a:xfrm>
            <a:off x="801248" y="1606174"/>
            <a:ext cx="10515600" cy="4351338"/>
          </a:xfrm>
        </p:spPr>
        <p:txBody>
          <a:bodyPr>
            <a:normAutofit/>
          </a:bodyPr>
          <a:lstStyle/>
          <a:p>
            <a:r>
              <a:rPr lang="en-US" dirty="0">
                <a:hlinkClick r:id="rId2"/>
              </a:rPr>
              <a:t>Trial Innovation Network (TIN) toolkit </a:t>
            </a:r>
            <a:endParaRPr lang="en-US" dirty="0"/>
          </a:p>
          <a:p>
            <a:r>
              <a:rPr lang="en-US" dirty="0">
                <a:hlinkClick r:id="rId3"/>
              </a:rPr>
              <a:t>Diversity in Clinical Trials from Brigham and Women’s Hospital </a:t>
            </a:r>
            <a:endParaRPr lang="en-US" dirty="0"/>
          </a:p>
          <a:p>
            <a:r>
              <a:rPr lang="en-US" i="0" dirty="0">
                <a:effectLst/>
                <a:hlinkClick r:id="rId4"/>
              </a:rPr>
              <a:t>Engaging Racial And Ethnic Minority Patient Populations in Covid-19 Clinical Trials</a:t>
            </a:r>
            <a:endParaRPr lang="en-US" dirty="0">
              <a:hlinkClick r:id="rId4">
                <a:extLst>
                  <a:ext uri="{A12FA001-AC4F-418D-AE19-62706E023703}">
                    <ahyp:hlinkClr xmlns:ahyp="http://schemas.microsoft.com/office/drawing/2018/hyperlinkcolor" val="tx"/>
                  </a:ext>
                </a:extLst>
              </a:hlinkClick>
            </a:endParaRPr>
          </a:p>
          <a:p>
            <a:r>
              <a:rPr lang="en-US" dirty="0">
                <a:hlinkClick r:id="rId5"/>
              </a:rPr>
              <a:t>The Art of Recruitment</a:t>
            </a:r>
            <a:endParaRPr lang="en-US" dirty="0"/>
          </a:p>
          <a:p>
            <a:r>
              <a:rPr lang="en-US" dirty="0">
                <a:hlinkClick r:id="rId6"/>
              </a:rPr>
              <a:t>Faster Together – Enhancing Recruitment of Minorities in Clinical Trials </a:t>
            </a:r>
            <a:endParaRPr lang="en-US" dirty="0"/>
          </a:p>
          <a:p>
            <a:pPr marL="0" indent="0">
              <a:buNone/>
            </a:pPr>
            <a:endParaRPr lang="en-US" dirty="0"/>
          </a:p>
        </p:txBody>
      </p:sp>
    </p:spTree>
    <p:extLst>
      <p:ext uri="{BB962C8B-B14F-4D97-AF65-F5344CB8AC3E}">
        <p14:creationId xmlns:p14="http://schemas.microsoft.com/office/powerpoint/2010/main" val="758607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41990-8179-7C4C-BDD2-9F6A0125CE2A}"/>
              </a:ext>
            </a:extLst>
          </p:cNvPr>
          <p:cNvSpPr>
            <a:spLocks noGrp="1"/>
          </p:cNvSpPr>
          <p:nvPr>
            <p:ph type="ctrTitle"/>
          </p:nvPr>
        </p:nvSpPr>
        <p:spPr>
          <a:xfrm>
            <a:off x="914399" y="1207707"/>
            <a:ext cx="10656277" cy="2282839"/>
          </a:xfrm>
        </p:spPr>
        <p:txBody>
          <a:bodyPr>
            <a:normAutofit/>
          </a:bodyPr>
          <a:lstStyle/>
          <a:p>
            <a:r>
              <a:rPr lang="en-US" sz="4000" dirty="0"/>
              <a:t>Faster Together, Enhancing the Recruitment of Minorities in Clinical Trials</a:t>
            </a:r>
          </a:p>
        </p:txBody>
      </p:sp>
      <p:sp>
        <p:nvSpPr>
          <p:cNvPr id="5" name="Subtitle 4">
            <a:extLst>
              <a:ext uri="{FF2B5EF4-FFF2-40B4-BE49-F238E27FC236}">
                <a16:creationId xmlns:a16="http://schemas.microsoft.com/office/drawing/2014/main" id="{DBFE608E-89B2-B24C-ABFE-37CA76F8995A}"/>
              </a:ext>
            </a:extLst>
          </p:cNvPr>
          <p:cNvSpPr>
            <a:spLocks noGrp="1"/>
          </p:cNvSpPr>
          <p:nvPr>
            <p:ph type="subTitle" idx="1"/>
          </p:nvPr>
        </p:nvSpPr>
        <p:spPr>
          <a:xfrm>
            <a:off x="914400" y="3736731"/>
            <a:ext cx="10363199" cy="884618"/>
          </a:xfrm>
        </p:spPr>
        <p:txBody>
          <a:bodyPr>
            <a:normAutofit fontScale="62500" lnSpcReduction="20000"/>
          </a:bodyPr>
          <a:lstStyle/>
          <a:p>
            <a:r>
              <a:rPr lang="en-US" dirty="0"/>
              <a:t>Sheila Kusnoor, Ph.D.</a:t>
            </a:r>
          </a:p>
          <a:p>
            <a:r>
              <a:rPr lang="en-US" dirty="0"/>
              <a:t>Center for Knowledge Management</a:t>
            </a:r>
          </a:p>
          <a:p>
            <a:r>
              <a:rPr lang="en-US" dirty="0"/>
              <a:t>Vanderbilt University Medical Center</a:t>
            </a:r>
          </a:p>
        </p:txBody>
      </p:sp>
    </p:spTree>
    <p:extLst>
      <p:ext uri="{BB962C8B-B14F-4D97-AF65-F5344CB8AC3E}">
        <p14:creationId xmlns:p14="http://schemas.microsoft.com/office/powerpoint/2010/main" val="4012801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FB1B-C4BE-4E14-A54F-EA42668BBFD3}"/>
              </a:ext>
            </a:extLst>
          </p:cNvPr>
          <p:cNvSpPr>
            <a:spLocks noGrp="1"/>
          </p:cNvSpPr>
          <p:nvPr>
            <p:ph type="title"/>
          </p:nvPr>
        </p:nvSpPr>
        <p:spPr/>
        <p:txBody>
          <a:bodyPr>
            <a:normAutofit/>
          </a:bodyPr>
          <a:lstStyle/>
          <a:p>
            <a:r>
              <a:rPr lang="en-US" dirty="0"/>
              <a:t>Underrepresented Populations in Research</a:t>
            </a:r>
          </a:p>
        </p:txBody>
      </p:sp>
      <p:pic>
        <p:nvPicPr>
          <p:cNvPr id="4" name="Picture 3">
            <a:extLst>
              <a:ext uri="{FF2B5EF4-FFF2-40B4-BE49-F238E27FC236}">
                <a16:creationId xmlns:a16="http://schemas.microsoft.com/office/drawing/2014/main" id="{DEA44B66-35AE-4C76-83BD-645945234F79}"/>
              </a:ext>
            </a:extLst>
          </p:cNvPr>
          <p:cNvPicPr>
            <a:picLocks noChangeAspect="1"/>
          </p:cNvPicPr>
          <p:nvPr/>
        </p:nvPicPr>
        <p:blipFill>
          <a:blip r:embed="rId2"/>
          <a:stretch>
            <a:fillRect/>
          </a:stretch>
        </p:blipFill>
        <p:spPr>
          <a:xfrm>
            <a:off x="1250141" y="1820978"/>
            <a:ext cx="3897342" cy="128115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1BC6594-ADF6-40FE-8704-4FC61976AA38}"/>
              </a:ext>
            </a:extLst>
          </p:cNvPr>
          <p:cNvPicPr>
            <a:picLocks noChangeAspect="1"/>
          </p:cNvPicPr>
          <p:nvPr/>
        </p:nvPicPr>
        <p:blipFill>
          <a:blip r:embed="rId3"/>
          <a:stretch>
            <a:fillRect/>
          </a:stretch>
        </p:blipFill>
        <p:spPr>
          <a:xfrm>
            <a:off x="6157546" y="1820978"/>
            <a:ext cx="2830170" cy="185264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7769FAD-DE43-4D11-BD41-165B379A92BC}"/>
              </a:ext>
            </a:extLst>
          </p:cNvPr>
          <p:cNvPicPr>
            <a:picLocks noChangeAspect="1"/>
          </p:cNvPicPr>
          <p:nvPr/>
        </p:nvPicPr>
        <p:blipFill>
          <a:blip r:embed="rId4"/>
          <a:stretch>
            <a:fillRect/>
          </a:stretch>
        </p:blipFill>
        <p:spPr>
          <a:xfrm>
            <a:off x="1250141" y="3300061"/>
            <a:ext cx="3724254" cy="171338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FFC2E7B-E930-4634-AFBA-F987023CAFEE}"/>
              </a:ext>
            </a:extLst>
          </p:cNvPr>
          <p:cNvPicPr>
            <a:picLocks noChangeAspect="1"/>
          </p:cNvPicPr>
          <p:nvPr/>
        </p:nvPicPr>
        <p:blipFill>
          <a:blip r:embed="rId5"/>
          <a:stretch>
            <a:fillRect/>
          </a:stretch>
        </p:blipFill>
        <p:spPr>
          <a:xfrm>
            <a:off x="5778293" y="3849039"/>
            <a:ext cx="3816012" cy="1128035"/>
          </a:xfrm>
          <a:prstGeom prst="rect">
            <a:avLst/>
          </a:prstGeom>
          <a:ln>
            <a:noFill/>
          </a:ln>
          <a:effectLst>
            <a:outerShdw blurRad="292100" dist="139700" dir="2700000" algn="tl" rotWithShape="0">
              <a:srgbClr val="333333">
                <a:alpha val="65000"/>
              </a:srgbClr>
            </a:outerShdw>
          </a:effectLst>
        </p:spPr>
      </p:pic>
      <p:sp>
        <p:nvSpPr>
          <p:cNvPr id="3" name="Rectangle 1">
            <a:extLst>
              <a:ext uri="{FF2B5EF4-FFF2-40B4-BE49-F238E27FC236}">
                <a16:creationId xmlns:a16="http://schemas.microsoft.com/office/drawing/2014/main" id="{69603995-B1CB-440B-8CCF-B636DBCE0421}"/>
              </a:ext>
            </a:extLst>
          </p:cNvPr>
          <p:cNvSpPr>
            <a:spLocks noChangeArrowheads="1"/>
          </p:cNvSpPr>
          <p:nvPr/>
        </p:nvSpPr>
        <p:spPr bwMode="auto">
          <a:xfrm>
            <a:off x="0" y="5068197"/>
            <a:ext cx="7704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800" dirty="0">
              <a:solidFill>
                <a:srgbClr val="000000"/>
              </a:solidFill>
              <a:latin typeface="Arial Unicode MS"/>
            </a:endParaRPr>
          </a:p>
          <a:p>
            <a:pPr eaLnBrk="0" fontAlgn="base" hangingPunct="0">
              <a:spcBef>
                <a:spcPct val="0"/>
              </a:spcBef>
              <a:spcAft>
                <a:spcPct val="0"/>
              </a:spcAft>
            </a:pPr>
            <a:r>
              <a:rPr lang="en-US" altLang="en-US" sz="800" dirty="0">
                <a:solidFill>
                  <a:srgbClr val="000000"/>
                </a:solidFill>
              </a:rPr>
              <a:t>Hoppe C, Kerr D. Minority underrepresentation in cardiovascular outcome trials for type 2 diabetes. Lancet Diabetes Endocrinol. 2017 Jan;5(1):13. </a:t>
            </a:r>
            <a:endParaRPr lang="en-US" altLang="en-US" sz="800" dirty="0"/>
          </a:p>
        </p:txBody>
      </p:sp>
      <p:sp>
        <p:nvSpPr>
          <p:cNvPr id="9" name="Rectangle 3">
            <a:extLst>
              <a:ext uri="{FF2B5EF4-FFF2-40B4-BE49-F238E27FC236}">
                <a16:creationId xmlns:a16="http://schemas.microsoft.com/office/drawing/2014/main" id="{0CC97753-A462-4251-9FDF-F0FB915F4CA4}"/>
              </a:ext>
            </a:extLst>
          </p:cNvPr>
          <p:cNvSpPr>
            <a:spLocks noChangeArrowheads="1"/>
          </p:cNvSpPr>
          <p:nvPr/>
        </p:nvSpPr>
        <p:spPr bwMode="auto">
          <a:xfrm>
            <a:off x="0" y="5254058"/>
            <a:ext cx="120235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800" dirty="0">
                <a:solidFill>
                  <a:srgbClr val="000000"/>
                </a:solidFill>
              </a:rPr>
              <a:t>Loree JM, Anand S, </a:t>
            </a:r>
            <a:r>
              <a:rPr lang="en-US" altLang="en-US" sz="800" dirty="0" err="1">
                <a:solidFill>
                  <a:srgbClr val="000000"/>
                </a:solidFill>
              </a:rPr>
              <a:t>Dasari</a:t>
            </a:r>
            <a:r>
              <a:rPr lang="en-US" altLang="en-US" sz="800" dirty="0">
                <a:solidFill>
                  <a:srgbClr val="000000"/>
                </a:solidFill>
              </a:rPr>
              <a:t> A, Unger JM, </a:t>
            </a:r>
            <a:r>
              <a:rPr lang="en-US" altLang="en-US" sz="800" dirty="0" err="1">
                <a:solidFill>
                  <a:srgbClr val="000000"/>
                </a:solidFill>
              </a:rPr>
              <a:t>Gothwal</a:t>
            </a:r>
            <a:r>
              <a:rPr lang="en-US" altLang="en-US" sz="800" dirty="0">
                <a:solidFill>
                  <a:srgbClr val="000000"/>
                </a:solidFill>
              </a:rPr>
              <a:t> A, Ellis LM, </a:t>
            </a:r>
            <a:r>
              <a:rPr lang="en-US" altLang="en-US" sz="800" dirty="0" err="1">
                <a:solidFill>
                  <a:srgbClr val="000000"/>
                </a:solidFill>
              </a:rPr>
              <a:t>Varadhachary</a:t>
            </a:r>
            <a:r>
              <a:rPr lang="en-US" altLang="en-US" sz="800" dirty="0">
                <a:solidFill>
                  <a:srgbClr val="000000"/>
                </a:solidFill>
              </a:rPr>
              <a:t> G, </a:t>
            </a:r>
            <a:r>
              <a:rPr lang="en-US" altLang="en-US" sz="800" dirty="0" err="1">
                <a:solidFill>
                  <a:srgbClr val="000000"/>
                </a:solidFill>
              </a:rPr>
              <a:t>Kopetz</a:t>
            </a:r>
            <a:r>
              <a:rPr lang="en-US" altLang="en-US" sz="800" dirty="0">
                <a:solidFill>
                  <a:srgbClr val="000000"/>
                </a:solidFill>
              </a:rPr>
              <a:t> S, Overman MJ, Raghav K. Disparity of Race Reporting and Representation in Clinical Trials Leading to Cancer Drug Approvals From 2008 to 2018. JAMA Oncol. 2019 Aug 15:e191870.</a:t>
            </a:r>
            <a:r>
              <a:rPr lang="en-US" altLang="en-US" sz="800" dirty="0"/>
              <a:t> </a:t>
            </a:r>
          </a:p>
        </p:txBody>
      </p:sp>
      <p:sp>
        <p:nvSpPr>
          <p:cNvPr id="10" name="Rectangle 4">
            <a:extLst>
              <a:ext uri="{FF2B5EF4-FFF2-40B4-BE49-F238E27FC236}">
                <a16:creationId xmlns:a16="http://schemas.microsoft.com/office/drawing/2014/main" id="{07809B24-8369-47B6-82BD-59563C18F93E}"/>
              </a:ext>
            </a:extLst>
          </p:cNvPr>
          <p:cNvSpPr>
            <a:spLocks noChangeArrowheads="1"/>
          </p:cNvSpPr>
          <p:nvPr/>
        </p:nvSpPr>
        <p:spPr bwMode="auto">
          <a:xfrm>
            <a:off x="0" y="5461501"/>
            <a:ext cx="120235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800" dirty="0">
                <a:solidFill>
                  <a:srgbClr val="000000"/>
                </a:solidFill>
              </a:rPr>
              <a:t>Non-European populations still underrepresented in genomic testing samples: Dearth of African-American, Latino, and other non-European groups contributes to healthcare, research disparities. Am J Med Genet A. 2017 Feb;173(2):296-297. </a:t>
            </a:r>
            <a:endParaRPr lang="en-US" altLang="en-US" sz="800" dirty="0"/>
          </a:p>
        </p:txBody>
      </p:sp>
      <p:sp>
        <p:nvSpPr>
          <p:cNvPr id="11" name="Rectangle 4">
            <a:extLst>
              <a:ext uri="{FF2B5EF4-FFF2-40B4-BE49-F238E27FC236}">
                <a16:creationId xmlns:a16="http://schemas.microsoft.com/office/drawing/2014/main" id="{2192AF5F-C16C-4116-913A-77D3BF525D98}"/>
              </a:ext>
            </a:extLst>
          </p:cNvPr>
          <p:cNvSpPr>
            <a:spLocks noChangeArrowheads="1"/>
          </p:cNvSpPr>
          <p:nvPr/>
        </p:nvSpPr>
        <p:spPr bwMode="auto">
          <a:xfrm>
            <a:off x="0" y="5587002"/>
            <a:ext cx="116627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800" dirty="0">
                <a:solidFill>
                  <a:srgbClr val="000000"/>
                </a:solidFill>
              </a:rPr>
              <a:t>U.S. Food and Drug Administration. FDA Encourages More Participation, Diversity in Clinical Trials. </a:t>
            </a:r>
            <a:r>
              <a:rPr lang="en-US" sz="800" dirty="0">
                <a:hlinkClick r:id="rId6"/>
              </a:rPr>
              <a:t>https://www.fda.gov/consumers/consumer-updates/fda-encourages-more-participation-diversity-clinical-trials</a:t>
            </a:r>
            <a:r>
              <a:rPr lang="en-US" altLang="en-US" sz="800" dirty="0">
                <a:solidFill>
                  <a:srgbClr val="000000"/>
                </a:solidFill>
              </a:rPr>
              <a:t> </a:t>
            </a:r>
            <a:br>
              <a:rPr lang="en-US" altLang="en-US" sz="800" dirty="0"/>
            </a:br>
            <a:endParaRPr lang="en-US" altLang="en-US" sz="800" dirty="0"/>
          </a:p>
        </p:txBody>
      </p:sp>
    </p:spTree>
    <p:extLst>
      <p:ext uri="{BB962C8B-B14F-4D97-AF65-F5344CB8AC3E}">
        <p14:creationId xmlns:p14="http://schemas.microsoft.com/office/powerpoint/2010/main" val="2598235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69DD-793B-43EB-B465-1F6A44D7CD4D}"/>
              </a:ext>
            </a:extLst>
          </p:cNvPr>
          <p:cNvSpPr>
            <a:spLocks noGrp="1"/>
          </p:cNvSpPr>
          <p:nvPr>
            <p:ph type="title"/>
          </p:nvPr>
        </p:nvSpPr>
        <p:spPr>
          <a:xfrm>
            <a:off x="561110" y="973668"/>
            <a:ext cx="4828575" cy="1391692"/>
          </a:xfrm>
        </p:spPr>
        <p:txBody>
          <a:bodyPr vert="horz" lIns="91440" tIns="45720" rIns="91440" bIns="45720" rtlCol="0" anchor="ctr">
            <a:normAutofit/>
          </a:bodyPr>
          <a:lstStyle/>
          <a:p>
            <a:pPr>
              <a:lnSpc>
                <a:spcPct val="90000"/>
              </a:lnSpc>
            </a:pPr>
            <a:r>
              <a:rPr lang="en-US" sz="3100" dirty="0">
                <a:solidFill>
                  <a:schemeClr val="tx2"/>
                </a:solidFill>
              </a:rPr>
              <a:t>Importance of Diversity in Clinical Trials</a:t>
            </a:r>
          </a:p>
        </p:txBody>
      </p:sp>
      <p:sp>
        <p:nvSpPr>
          <p:cNvPr id="4" name="TextBox 3">
            <a:extLst>
              <a:ext uri="{FF2B5EF4-FFF2-40B4-BE49-F238E27FC236}">
                <a16:creationId xmlns:a16="http://schemas.microsoft.com/office/drawing/2014/main" id="{C5C1CE40-E7FB-4C9B-99C7-C4B2E1A74CB4}"/>
              </a:ext>
            </a:extLst>
          </p:cNvPr>
          <p:cNvSpPr txBox="1"/>
          <p:nvPr/>
        </p:nvSpPr>
        <p:spPr>
          <a:xfrm>
            <a:off x="662221" y="2904837"/>
            <a:ext cx="4626352" cy="3416300"/>
          </a:xfrm>
          <a:prstGeom prst="rect">
            <a:avLst/>
          </a:prstGeom>
        </p:spPr>
        <p:txBody>
          <a:bodyPr vert="horz" lIns="91440" tIns="45720" rIns="91440" bIns="45720" rtlCol="0">
            <a:normAutofit/>
          </a:bodyPr>
          <a:lstStyle/>
          <a:p>
            <a:pPr>
              <a:spcBef>
                <a:spcPts val="1000"/>
              </a:spcBef>
              <a:buClr>
                <a:schemeClr val="accent1"/>
              </a:buClr>
              <a:buSzPct val="80000"/>
            </a:pPr>
            <a:r>
              <a:rPr lang="en-US" dirty="0">
                <a:solidFill>
                  <a:schemeClr val="tx1">
                    <a:lumMod val="75000"/>
                    <a:lumOff val="25000"/>
                  </a:schemeClr>
                </a:solidFill>
              </a:rPr>
              <a:t>Generalizability of findings about safety and efficacy of new treatments</a:t>
            </a:r>
          </a:p>
        </p:txBody>
      </p:sp>
      <p:pic>
        <p:nvPicPr>
          <p:cNvPr id="1026" name="Picture 2" descr="Pile of White Pink and Brown Oblong and Round Medication Tablet">
            <a:extLst>
              <a:ext uri="{FF2B5EF4-FFF2-40B4-BE49-F238E27FC236}">
                <a16:creationId xmlns:a16="http://schemas.microsoft.com/office/drawing/2014/main" id="{9ECFBC2A-2E07-4C6F-84C4-EBED4AA44F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30" r="8777" b="1"/>
          <a:stretch/>
        </p:blipFill>
        <p:spPr bwMode="auto">
          <a:xfrm>
            <a:off x="6693942" y="1167099"/>
            <a:ext cx="4177868" cy="3764930"/>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60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E4D4-7D82-4754-B6B8-0473636FA959}"/>
              </a:ext>
            </a:extLst>
          </p:cNvPr>
          <p:cNvSpPr>
            <a:spLocks noGrp="1"/>
          </p:cNvSpPr>
          <p:nvPr>
            <p:ph type="title"/>
          </p:nvPr>
        </p:nvSpPr>
        <p:spPr/>
        <p:txBody>
          <a:bodyPr>
            <a:normAutofit/>
          </a:bodyPr>
          <a:lstStyle/>
          <a:p>
            <a:r>
              <a:rPr lang="en-US" sz="3200" dirty="0"/>
              <a:t>Barriers to Participation of Racial and Ethnic Minorities</a:t>
            </a:r>
          </a:p>
        </p:txBody>
      </p:sp>
      <p:sp>
        <p:nvSpPr>
          <p:cNvPr id="3" name="Content Placeholder 2">
            <a:extLst>
              <a:ext uri="{FF2B5EF4-FFF2-40B4-BE49-F238E27FC236}">
                <a16:creationId xmlns:a16="http://schemas.microsoft.com/office/drawing/2014/main" id="{BF52186F-1A0A-45DB-8C3B-C0C15A34E5E5}"/>
              </a:ext>
            </a:extLst>
          </p:cNvPr>
          <p:cNvSpPr>
            <a:spLocks noGrp="1"/>
          </p:cNvSpPr>
          <p:nvPr>
            <p:ph idx="1"/>
          </p:nvPr>
        </p:nvSpPr>
        <p:spPr>
          <a:xfrm>
            <a:off x="838200" y="1825625"/>
            <a:ext cx="4938346" cy="2447437"/>
          </a:xfrm>
        </p:spPr>
        <p:txBody>
          <a:bodyPr>
            <a:normAutofit lnSpcReduction="10000"/>
          </a:bodyPr>
          <a:lstStyle/>
          <a:p>
            <a:pPr marL="0" indent="0">
              <a:buNone/>
            </a:pPr>
            <a:r>
              <a:rPr lang="en-US" sz="2000" dirty="0"/>
              <a:t>Examples:</a:t>
            </a:r>
          </a:p>
          <a:p>
            <a:r>
              <a:rPr lang="en-US" sz="2000" dirty="0"/>
              <a:t>Distrust of clinicians and researchers</a:t>
            </a:r>
          </a:p>
          <a:p>
            <a:r>
              <a:rPr lang="en-US" sz="2000" dirty="0"/>
              <a:t>Lack of culturally-appropriate educational materials on clinical trials</a:t>
            </a:r>
          </a:p>
          <a:p>
            <a:r>
              <a:rPr lang="en-US" sz="2000" dirty="0"/>
              <a:t>Lack of knowledge about clinical trials</a:t>
            </a:r>
          </a:p>
          <a:p>
            <a:r>
              <a:rPr lang="en-US" sz="2000" dirty="0"/>
              <a:t>Language barriers and lack of translated study materials</a:t>
            </a:r>
          </a:p>
        </p:txBody>
      </p:sp>
      <p:sp>
        <p:nvSpPr>
          <p:cNvPr id="5" name="TextBox 4">
            <a:extLst>
              <a:ext uri="{FF2B5EF4-FFF2-40B4-BE49-F238E27FC236}">
                <a16:creationId xmlns:a16="http://schemas.microsoft.com/office/drawing/2014/main" id="{15E5A2A9-FD03-4F9E-9704-546963E72565}"/>
              </a:ext>
            </a:extLst>
          </p:cNvPr>
          <p:cNvSpPr txBox="1"/>
          <p:nvPr/>
        </p:nvSpPr>
        <p:spPr>
          <a:xfrm>
            <a:off x="6331195" y="2603057"/>
            <a:ext cx="5136905" cy="1015663"/>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sz="2000" dirty="0"/>
              <a:t>Lack of training for researchers and recruiters on the importance of diversity in clinical trials and how to engage underrepresented groups</a:t>
            </a:r>
          </a:p>
        </p:txBody>
      </p:sp>
      <p:sp>
        <p:nvSpPr>
          <p:cNvPr id="7" name="TextBox 6">
            <a:extLst>
              <a:ext uri="{FF2B5EF4-FFF2-40B4-BE49-F238E27FC236}">
                <a16:creationId xmlns:a16="http://schemas.microsoft.com/office/drawing/2014/main" id="{07790380-86D5-49E9-B598-B4F28246A9D6}"/>
              </a:ext>
            </a:extLst>
          </p:cNvPr>
          <p:cNvSpPr txBox="1"/>
          <p:nvPr/>
        </p:nvSpPr>
        <p:spPr>
          <a:xfrm>
            <a:off x="838200" y="4680560"/>
            <a:ext cx="11198469" cy="1200329"/>
          </a:xfrm>
          <a:prstGeom prst="rect">
            <a:avLst/>
          </a:prstGeom>
          <a:noFill/>
        </p:spPr>
        <p:txBody>
          <a:bodyPr wrap="square">
            <a:spAutoFit/>
          </a:bodyPr>
          <a:lstStyle/>
          <a:p>
            <a:r>
              <a:rPr lang="en-US" sz="800" b="0" i="0" dirty="0">
                <a:solidFill>
                  <a:srgbClr val="212121"/>
                </a:solidFill>
                <a:effectLst/>
                <a:latin typeface="BlinkMacSystemFont"/>
              </a:rPr>
              <a:t>Ford JG, Howerton MW, Lai GY, Gary TL, Bolen S, Gibbons MC, </a:t>
            </a:r>
            <a:r>
              <a:rPr lang="en-US" sz="800" b="0" i="0" dirty="0" err="1">
                <a:solidFill>
                  <a:srgbClr val="212121"/>
                </a:solidFill>
                <a:effectLst/>
                <a:latin typeface="BlinkMacSystemFont"/>
              </a:rPr>
              <a:t>Tilburt</a:t>
            </a:r>
            <a:r>
              <a:rPr lang="en-US" sz="800" b="0" i="0" dirty="0">
                <a:solidFill>
                  <a:srgbClr val="212121"/>
                </a:solidFill>
                <a:effectLst/>
                <a:latin typeface="BlinkMacSystemFont"/>
              </a:rPr>
              <a:t> J, </a:t>
            </a:r>
            <a:r>
              <a:rPr lang="en-US" sz="800" b="0" i="0" dirty="0" err="1">
                <a:solidFill>
                  <a:srgbClr val="212121"/>
                </a:solidFill>
                <a:effectLst/>
                <a:latin typeface="BlinkMacSystemFont"/>
              </a:rPr>
              <a:t>Baffi</a:t>
            </a:r>
            <a:r>
              <a:rPr lang="en-US" sz="800" b="0" i="0" dirty="0">
                <a:solidFill>
                  <a:srgbClr val="212121"/>
                </a:solidFill>
                <a:effectLst/>
                <a:latin typeface="BlinkMacSystemFont"/>
              </a:rPr>
              <a:t> C, </a:t>
            </a:r>
            <a:r>
              <a:rPr lang="en-US" sz="800" b="0" i="0" dirty="0" err="1">
                <a:solidFill>
                  <a:srgbClr val="212121"/>
                </a:solidFill>
                <a:effectLst/>
                <a:latin typeface="BlinkMacSystemFont"/>
              </a:rPr>
              <a:t>Tanpitukpongse</a:t>
            </a:r>
            <a:r>
              <a:rPr lang="en-US" sz="800" b="0" i="0" dirty="0">
                <a:solidFill>
                  <a:srgbClr val="212121"/>
                </a:solidFill>
                <a:effectLst/>
                <a:latin typeface="BlinkMacSystemFont"/>
              </a:rPr>
              <a:t> TP, Wilson RF, Powe NR, Bass EB. Barriers to recruiting underrepresented populations to cancer clinical trials: a systematic review. Cancer. 2008 Jan 15;112(2):228-42. </a:t>
            </a:r>
          </a:p>
          <a:p>
            <a:r>
              <a:rPr lang="en-US" sz="800" b="0" i="0" dirty="0" err="1">
                <a:solidFill>
                  <a:srgbClr val="212121"/>
                </a:solidFill>
                <a:effectLst/>
                <a:latin typeface="BlinkMacSystemFont"/>
              </a:rPr>
              <a:t>Schmotzer</a:t>
            </a:r>
            <a:r>
              <a:rPr lang="en-US" sz="800" b="0" i="0" dirty="0">
                <a:solidFill>
                  <a:srgbClr val="212121"/>
                </a:solidFill>
                <a:effectLst/>
                <a:latin typeface="BlinkMacSystemFont"/>
              </a:rPr>
              <a:t> GL. Barriers and facilitators to participation of minorities in clinical trials. </a:t>
            </a:r>
            <a:r>
              <a:rPr lang="en-US" sz="800" b="0" i="0" dirty="0" err="1">
                <a:solidFill>
                  <a:srgbClr val="212121"/>
                </a:solidFill>
                <a:effectLst/>
                <a:latin typeface="BlinkMacSystemFont"/>
              </a:rPr>
              <a:t>Ethn</a:t>
            </a:r>
            <a:r>
              <a:rPr lang="en-US" sz="800" b="0" i="0" dirty="0">
                <a:solidFill>
                  <a:srgbClr val="212121"/>
                </a:solidFill>
                <a:effectLst/>
                <a:latin typeface="BlinkMacSystemFont"/>
              </a:rPr>
              <a:t> Dis. 2012 Spring;22(2):226-30. </a:t>
            </a:r>
          </a:p>
          <a:p>
            <a:r>
              <a:rPr lang="en-US" sz="800" b="0" i="0" dirty="0">
                <a:solidFill>
                  <a:srgbClr val="212121"/>
                </a:solidFill>
                <a:effectLst/>
                <a:latin typeface="BlinkMacSystemFont"/>
              </a:rPr>
              <a:t>Rivers D, August EM, </a:t>
            </a:r>
            <a:r>
              <a:rPr lang="en-US" sz="800" b="0" i="0" dirty="0" err="1">
                <a:solidFill>
                  <a:srgbClr val="212121"/>
                </a:solidFill>
                <a:effectLst/>
                <a:latin typeface="BlinkMacSystemFont"/>
              </a:rPr>
              <a:t>Sehovic</a:t>
            </a:r>
            <a:r>
              <a:rPr lang="en-US" sz="800" b="0" i="0" dirty="0">
                <a:solidFill>
                  <a:srgbClr val="212121"/>
                </a:solidFill>
                <a:effectLst/>
                <a:latin typeface="BlinkMacSystemFont"/>
              </a:rPr>
              <a:t> I, Lee Green B, Quinn GP. A systematic review of the factors influencing African Americans' participation in cancer clinical trials. </a:t>
            </a:r>
            <a:r>
              <a:rPr lang="en-US" sz="800" b="0" i="0" dirty="0" err="1">
                <a:solidFill>
                  <a:srgbClr val="212121"/>
                </a:solidFill>
                <a:effectLst/>
                <a:latin typeface="BlinkMacSystemFont"/>
              </a:rPr>
              <a:t>Contemp</a:t>
            </a:r>
            <a:r>
              <a:rPr lang="en-US" sz="800" b="0" i="0" dirty="0">
                <a:solidFill>
                  <a:srgbClr val="212121"/>
                </a:solidFill>
                <a:effectLst/>
                <a:latin typeface="BlinkMacSystemFont"/>
              </a:rPr>
              <a:t> Clin Trials. 2013 Jul;35(2):13-32.</a:t>
            </a:r>
          </a:p>
          <a:p>
            <a:r>
              <a:rPr lang="en-US" sz="800" b="0" i="0" dirty="0">
                <a:solidFill>
                  <a:srgbClr val="212121"/>
                </a:solidFill>
                <a:effectLst/>
                <a:latin typeface="BlinkMacSystemFont"/>
              </a:rPr>
              <a:t>Davis TC, Arnold CL, Mills G, Miele L. A Qualitative Study Exploring Barriers and Facilitators of Enrolling Underrepresented Populations in Clinical Trials and Biobanking. Front Cell Dev Biol. 2019 Apr 30;7:74.</a:t>
            </a:r>
          </a:p>
          <a:p>
            <a:r>
              <a:rPr lang="en-US" sz="800" b="0" i="0" dirty="0">
                <a:solidFill>
                  <a:srgbClr val="212121"/>
                </a:solidFill>
                <a:effectLst/>
                <a:latin typeface="BlinkMacSystemFont"/>
              </a:rPr>
              <a:t>Cunningham-Erves J, Barajas C, Mayo-Gamble TL, McAfee CR, Hull PC, Sanderson M, </a:t>
            </a:r>
            <a:r>
              <a:rPr lang="en-US" sz="800" b="0" i="0" dirty="0" err="1">
                <a:solidFill>
                  <a:srgbClr val="212121"/>
                </a:solidFill>
                <a:effectLst/>
                <a:latin typeface="BlinkMacSystemFont"/>
              </a:rPr>
              <a:t>Canedo</a:t>
            </a:r>
            <a:r>
              <a:rPr lang="en-US" sz="800" b="0" i="0" dirty="0">
                <a:solidFill>
                  <a:srgbClr val="212121"/>
                </a:solidFill>
                <a:effectLst/>
                <a:latin typeface="BlinkMacSystemFont"/>
              </a:rPr>
              <a:t> J, Beard K, Wilkins CH. Formative research to design a culturally-appropriate cancer clinical trial education program to increase participation of African American and Latino communities. BMC Public Health. 2020 Jun 3;20(1):840. </a:t>
            </a:r>
          </a:p>
          <a:p>
            <a:r>
              <a:rPr lang="en-US" sz="800" b="0" i="0" dirty="0">
                <a:solidFill>
                  <a:srgbClr val="212121"/>
                </a:solidFill>
                <a:effectLst/>
                <a:latin typeface="BlinkMacSystemFont"/>
              </a:rPr>
              <a:t>Niranjan SJ, Durant RW, Wenzel JA, Cook ED, Fouad MN, Vickers SM, </a:t>
            </a:r>
            <a:r>
              <a:rPr lang="en-US" sz="800" b="0" i="0" dirty="0" err="1">
                <a:solidFill>
                  <a:srgbClr val="212121"/>
                </a:solidFill>
                <a:effectLst/>
                <a:latin typeface="BlinkMacSystemFont"/>
              </a:rPr>
              <a:t>Konety</a:t>
            </a:r>
            <a:r>
              <a:rPr lang="en-US" sz="800" b="0" i="0" dirty="0">
                <a:solidFill>
                  <a:srgbClr val="212121"/>
                </a:solidFill>
                <a:effectLst/>
                <a:latin typeface="BlinkMacSystemFont"/>
              </a:rPr>
              <a:t> BR, Rutland SB, Simoni ZR, Martin MY. Training Needs of Clinical and Research Professionals to Optimize Minority Recruitment and Retention in Cancer Clinical Trials. J Cancer Educ. 2019 Feb;34(1):26-34. </a:t>
            </a:r>
          </a:p>
          <a:p>
            <a:endParaRPr lang="en-US" sz="800" dirty="0"/>
          </a:p>
        </p:txBody>
      </p:sp>
    </p:spTree>
    <p:extLst>
      <p:ext uri="{BB962C8B-B14F-4D97-AF65-F5344CB8AC3E}">
        <p14:creationId xmlns:p14="http://schemas.microsoft.com/office/powerpoint/2010/main" val="2644066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8E9B48-D51E-4360-943D-BF374AEFD675}"/>
              </a:ext>
            </a:extLst>
          </p:cNvPr>
          <p:cNvSpPr/>
          <p:nvPr/>
        </p:nvSpPr>
        <p:spPr>
          <a:xfrm>
            <a:off x="1466755" y="1811827"/>
            <a:ext cx="5896336" cy="2047232"/>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B2339655-1224-42CE-95E7-EA789129D1FA}"/>
              </a:ext>
            </a:extLst>
          </p:cNvPr>
          <p:cNvSpPr>
            <a:spLocks noGrp="1"/>
          </p:cNvSpPr>
          <p:nvPr>
            <p:ph type="title"/>
          </p:nvPr>
        </p:nvSpPr>
        <p:spPr/>
        <p:txBody>
          <a:bodyPr/>
          <a:lstStyle/>
          <a:p>
            <a:r>
              <a:rPr lang="en-US" dirty="0"/>
              <a:t>Massive Open Online Course</a:t>
            </a:r>
          </a:p>
        </p:txBody>
      </p:sp>
      <p:sp>
        <p:nvSpPr>
          <p:cNvPr id="6" name="TextBox 5">
            <a:extLst>
              <a:ext uri="{FF2B5EF4-FFF2-40B4-BE49-F238E27FC236}">
                <a16:creationId xmlns:a16="http://schemas.microsoft.com/office/drawing/2014/main" id="{281293D4-679D-4328-8E59-1E041C30AA45}"/>
              </a:ext>
            </a:extLst>
          </p:cNvPr>
          <p:cNvSpPr txBox="1"/>
          <p:nvPr/>
        </p:nvSpPr>
        <p:spPr>
          <a:xfrm>
            <a:off x="838200" y="4202584"/>
            <a:ext cx="10172701" cy="369332"/>
          </a:xfrm>
          <a:prstGeom prst="rect">
            <a:avLst/>
          </a:prstGeom>
          <a:noFill/>
        </p:spPr>
        <p:txBody>
          <a:bodyPr wrap="square">
            <a:spAutoFit/>
          </a:bodyPr>
          <a:lstStyle/>
          <a:p>
            <a:r>
              <a:rPr lang="en-US" b="1" dirty="0"/>
              <a:t>Goal:</a:t>
            </a:r>
            <a:r>
              <a:rPr lang="en-US" dirty="0"/>
              <a:t> To teach individuals how to enhance the recruitment of racial and ethnic minorities in clinical trials.</a:t>
            </a:r>
          </a:p>
        </p:txBody>
      </p:sp>
      <p:sp>
        <p:nvSpPr>
          <p:cNvPr id="7" name="TextBox 6">
            <a:extLst>
              <a:ext uri="{FF2B5EF4-FFF2-40B4-BE49-F238E27FC236}">
                <a16:creationId xmlns:a16="http://schemas.microsoft.com/office/drawing/2014/main" id="{C626C3DF-F613-4830-81E7-08C8D1B5DA5E}"/>
              </a:ext>
            </a:extLst>
          </p:cNvPr>
          <p:cNvSpPr txBox="1"/>
          <p:nvPr/>
        </p:nvSpPr>
        <p:spPr>
          <a:xfrm>
            <a:off x="838200" y="4632272"/>
            <a:ext cx="9571445" cy="369332"/>
          </a:xfrm>
          <a:prstGeom prst="rect">
            <a:avLst/>
          </a:prstGeom>
          <a:noFill/>
        </p:spPr>
        <p:txBody>
          <a:bodyPr wrap="square">
            <a:spAutoFit/>
          </a:bodyPr>
          <a:lstStyle/>
          <a:p>
            <a:r>
              <a:rPr lang="en-US" b="1" dirty="0"/>
              <a:t>Target audience:</a:t>
            </a:r>
            <a:r>
              <a:rPr lang="en-US" dirty="0"/>
              <a:t> Individuals involved in clinical research</a:t>
            </a:r>
          </a:p>
        </p:txBody>
      </p:sp>
      <p:sp>
        <p:nvSpPr>
          <p:cNvPr id="10" name="TextBox 9">
            <a:extLst>
              <a:ext uri="{FF2B5EF4-FFF2-40B4-BE49-F238E27FC236}">
                <a16:creationId xmlns:a16="http://schemas.microsoft.com/office/drawing/2014/main" id="{4022FA04-4F46-4CF8-98A6-67347E0AB998}"/>
              </a:ext>
            </a:extLst>
          </p:cNvPr>
          <p:cNvSpPr txBox="1"/>
          <p:nvPr/>
        </p:nvSpPr>
        <p:spPr>
          <a:xfrm>
            <a:off x="1466755" y="3420059"/>
            <a:ext cx="6062496" cy="338554"/>
          </a:xfrm>
          <a:prstGeom prst="rect">
            <a:avLst/>
          </a:prstGeom>
          <a:noFill/>
        </p:spPr>
        <p:txBody>
          <a:bodyPr wrap="square">
            <a:spAutoFit/>
          </a:bodyPr>
          <a:lstStyle/>
          <a:p>
            <a:r>
              <a:rPr lang="en-US" sz="1600" dirty="0">
                <a:hlinkClick r:id="rId2"/>
              </a:rPr>
              <a:t>https://www.coursera.org/learn/recruitment-minorities-clinical-trials</a:t>
            </a:r>
            <a:endParaRPr lang="en-US" sz="1600" dirty="0"/>
          </a:p>
        </p:txBody>
      </p:sp>
      <p:sp>
        <p:nvSpPr>
          <p:cNvPr id="13" name="TextBox 12">
            <a:extLst>
              <a:ext uri="{FF2B5EF4-FFF2-40B4-BE49-F238E27FC236}">
                <a16:creationId xmlns:a16="http://schemas.microsoft.com/office/drawing/2014/main" id="{B6910151-5595-48F1-8AB6-7AAA6871B5A3}"/>
              </a:ext>
            </a:extLst>
          </p:cNvPr>
          <p:cNvSpPr txBox="1"/>
          <p:nvPr/>
        </p:nvSpPr>
        <p:spPr>
          <a:xfrm>
            <a:off x="838200" y="4915441"/>
            <a:ext cx="9762393" cy="553998"/>
          </a:xfrm>
          <a:prstGeom prst="rect">
            <a:avLst/>
          </a:prstGeom>
          <a:noFill/>
        </p:spPr>
        <p:txBody>
          <a:bodyPr wrap="square">
            <a:spAutoFit/>
          </a:bodyPr>
          <a:lstStyle/>
          <a:p>
            <a:br>
              <a:rPr lang="en-US" sz="1000" dirty="0"/>
            </a:br>
            <a:r>
              <a:rPr lang="en-US" sz="1000" dirty="0">
                <a:solidFill>
                  <a:srgbClr val="212121"/>
                </a:solidFill>
                <a:latin typeface="BlinkMacSystemFont"/>
              </a:rPr>
              <a:t>Kusnoor SV, </a:t>
            </a:r>
            <a:r>
              <a:rPr lang="en-US" sz="1000" dirty="0" err="1">
                <a:solidFill>
                  <a:srgbClr val="212121"/>
                </a:solidFill>
                <a:latin typeface="BlinkMacSystemFont"/>
              </a:rPr>
              <a:t>Villalta</a:t>
            </a:r>
            <a:r>
              <a:rPr lang="en-US" sz="1000" dirty="0">
                <a:solidFill>
                  <a:srgbClr val="212121"/>
                </a:solidFill>
                <a:latin typeface="BlinkMacSystemFont"/>
              </a:rPr>
              <a:t>-Gil V, Michaels M, Joosten Y, Israel TL, Epelbaum MI, Lee P, Frakes ET, Cunningham-Erves J, Mayers SA, Stallings SC, Giuse NB, Harris PA, Wilkins CH. Design and implementation of a massive open online course on enhancing the recruitment of minorities in clinical trials - Faster Together. BMC Med Res </a:t>
            </a:r>
            <a:r>
              <a:rPr lang="en-US" sz="1000" dirty="0" err="1">
                <a:solidFill>
                  <a:srgbClr val="212121"/>
                </a:solidFill>
                <a:latin typeface="BlinkMacSystemFont"/>
              </a:rPr>
              <a:t>Methodol</a:t>
            </a:r>
            <a:r>
              <a:rPr lang="en-US" sz="1000" dirty="0">
                <a:solidFill>
                  <a:srgbClr val="212121"/>
                </a:solidFill>
                <a:latin typeface="BlinkMacSystemFont"/>
              </a:rPr>
              <a:t>. 2021 Mar 5;21(1):44. </a:t>
            </a:r>
            <a:endParaRPr lang="en-US" sz="1000" dirty="0"/>
          </a:p>
        </p:txBody>
      </p:sp>
      <p:sp>
        <p:nvSpPr>
          <p:cNvPr id="16" name="Rectangle 15">
            <a:extLst>
              <a:ext uri="{FF2B5EF4-FFF2-40B4-BE49-F238E27FC236}">
                <a16:creationId xmlns:a16="http://schemas.microsoft.com/office/drawing/2014/main" id="{7CD9D449-E9B5-4E47-B65E-570351C18932}"/>
              </a:ext>
            </a:extLst>
          </p:cNvPr>
          <p:cNvSpPr/>
          <p:nvPr/>
        </p:nvSpPr>
        <p:spPr>
          <a:xfrm>
            <a:off x="838200" y="5427830"/>
            <a:ext cx="7978879" cy="259981"/>
          </a:xfrm>
          <a:prstGeom prst="rect">
            <a:avLst/>
          </a:prstGeom>
        </p:spPr>
        <p:txBody>
          <a:bodyPr wrap="square">
            <a:spAutoFit/>
          </a:bodyPr>
          <a:lstStyle/>
          <a:p>
            <a:r>
              <a:rPr lang="en-US" sz="1050" dirty="0"/>
              <a:t>National Center for Advancing Translational Sciences, National Institutes of Health (U24TR001579), PIs: Wilkins and Harris</a:t>
            </a:r>
          </a:p>
        </p:txBody>
      </p:sp>
      <p:pic>
        <p:nvPicPr>
          <p:cNvPr id="3" name="Picture 2">
            <a:extLst>
              <a:ext uri="{FF2B5EF4-FFF2-40B4-BE49-F238E27FC236}">
                <a16:creationId xmlns:a16="http://schemas.microsoft.com/office/drawing/2014/main" id="{F95B1A1E-9E16-4068-92B0-D2B4711BA953}"/>
              </a:ext>
            </a:extLst>
          </p:cNvPr>
          <p:cNvPicPr>
            <a:picLocks noChangeAspect="1"/>
          </p:cNvPicPr>
          <p:nvPr/>
        </p:nvPicPr>
        <p:blipFill rotWithShape="1">
          <a:blip r:embed="rId3"/>
          <a:srcRect t="2660" r="2728" b="5785"/>
          <a:stretch/>
        </p:blipFill>
        <p:spPr>
          <a:xfrm>
            <a:off x="8030298" y="1915539"/>
            <a:ext cx="2379347" cy="1878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5A03052D-8248-4351-921C-B2C1A2991260}"/>
              </a:ext>
            </a:extLst>
          </p:cNvPr>
          <p:cNvPicPr>
            <a:picLocks noChangeAspect="1"/>
          </p:cNvPicPr>
          <p:nvPr/>
        </p:nvPicPr>
        <p:blipFill>
          <a:blip r:embed="rId4"/>
          <a:stretch>
            <a:fillRect/>
          </a:stretch>
        </p:blipFill>
        <p:spPr>
          <a:xfrm>
            <a:off x="1710662" y="1981367"/>
            <a:ext cx="5395095" cy="1438692"/>
          </a:xfrm>
          <a:prstGeom prst="rect">
            <a:avLst/>
          </a:prstGeom>
        </p:spPr>
      </p:pic>
    </p:spTree>
    <p:extLst>
      <p:ext uri="{BB962C8B-B14F-4D97-AF65-F5344CB8AC3E}">
        <p14:creationId xmlns:p14="http://schemas.microsoft.com/office/powerpoint/2010/main" val="264172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41990-8179-7C4C-BDD2-9F6A0125CE2A}"/>
              </a:ext>
            </a:extLst>
          </p:cNvPr>
          <p:cNvSpPr>
            <a:spLocks noGrp="1"/>
          </p:cNvSpPr>
          <p:nvPr>
            <p:ph type="ctrTitle"/>
          </p:nvPr>
        </p:nvSpPr>
        <p:spPr>
          <a:xfrm>
            <a:off x="914399" y="1207707"/>
            <a:ext cx="10656277" cy="2282839"/>
          </a:xfrm>
        </p:spPr>
        <p:txBody>
          <a:bodyPr>
            <a:normAutofit/>
          </a:bodyPr>
          <a:lstStyle/>
          <a:p>
            <a:r>
              <a:rPr lang="en-US" sz="4000" dirty="0"/>
              <a:t>Overall approaches to recruiting diverse populations</a:t>
            </a:r>
          </a:p>
        </p:txBody>
      </p:sp>
      <p:sp>
        <p:nvSpPr>
          <p:cNvPr id="5" name="Subtitle 4">
            <a:extLst>
              <a:ext uri="{FF2B5EF4-FFF2-40B4-BE49-F238E27FC236}">
                <a16:creationId xmlns:a16="http://schemas.microsoft.com/office/drawing/2014/main" id="{DBFE608E-89B2-B24C-ABFE-37CA76F8995A}"/>
              </a:ext>
            </a:extLst>
          </p:cNvPr>
          <p:cNvSpPr>
            <a:spLocks noGrp="1"/>
          </p:cNvSpPr>
          <p:nvPr>
            <p:ph type="subTitle" idx="1"/>
          </p:nvPr>
        </p:nvSpPr>
        <p:spPr>
          <a:xfrm>
            <a:off x="914400" y="3736731"/>
            <a:ext cx="10363199" cy="884618"/>
          </a:xfrm>
        </p:spPr>
        <p:txBody>
          <a:bodyPr>
            <a:normAutofit fontScale="62500" lnSpcReduction="20000"/>
          </a:bodyPr>
          <a:lstStyle/>
          <a:p>
            <a:r>
              <a:rPr lang="en-US" dirty="0"/>
              <a:t>Jasmine Bell, MPH</a:t>
            </a:r>
          </a:p>
          <a:p>
            <a:r>
              <a:rPr lang="en-US" dirty="0"/>
              <a:t>Recruitment Innovation Center</a:t>
            </a:r>
          </a:p>
          <a:p>
            <a:r>
              <a:rPr lang="en-US" dirty="0"/>
              <a:t>Vanderbilt University Medical Center</a:t>
            </a:r>
          </a:p>
        </p:txBody>
      </p:sp>
    </p:spTree>
    <p:extLst>
      <p:ext uri="{BB962C8B-B14F-4D97-AF65-F5344CB8AC3E}">
        <p14:creationId xmlns:p14="http://schemas.microsoft.com/office/powerpoint/2010/main" val="15240008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2C183B-E61F-4204-BF7B-309A5BE15F72}"/>
              </a:ext>
            </a:extLst>
          </p:cNvPr>
          <p:cNvSpPr>
            <a:spLocks noGrp="1"/>
          </p:cNvSpPr>
          <p:nvPr>
            <p:ph type="title"/>
          </p:nvPr>
        </p:nvSpPr>
        <p:spPr/>
        <p:txBody>
          <a:bodyPr/>
          <a:lstStyle/>
          <a:p>
            <a:r>
              <a:rPr lang="en-US" dirty="0"/>
              <a:t>Course Development Team</a:t>
            </a:r>
          </a:p>
        </p:txBody>
      </p:sp>
      <p:pic>
        <p:nvPicPr>
          <p:cNvPr id="8" name="Picture 7">
            <a:extLst>
              <a:ext uri="{FF2B5EF4-FFF2-40B4-BE49-F238E27FC236}">
                <a16:creationId xmlns:a16="http://schemas.microsoft.com/office/drawing/2014/main" id="{B5EA57C2-68C8-4717-8C23-1098B96114E2}"/>
              </a:ext>
            </a:extLst>
          </p:cNvPr>
          <p:cNvPicPr>
            <a:picLocks noChangeAspect="1"/>
          </p:cNvPicPr>
          <p:nvPr/>
        </p:nvPicPr>
        <p:blipFill>
          <a:blip r:embed="rId2"/>
          <a:stretch>
            <a:fillRect/>
          </a:stretch>
        </p:blipFill>
        <p:spPr>
          <a:xfrm>
            <a:off x="5583219" y="2130131"/>
            <a:ext cx="5552392" cy="259773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5DCDC2CA-48F2-4D67-97F8-9F511EEBC21D}"/>
              </a:ext>
            </a:extLst>
          </p:cNvPr>
          <p:cNvSpPr txBox="1"/>
          <p:nvPr/>
        </p:nvSpPr>
        <p:spPr>
          <a:xfrm>
            <a:off x="913810" y="1702045"/>
            <a:ext cx="4139022" cy="3970318"/>
          </a:xfrm>
          <a:prstGeom prst="rect">
            <a:avLst/>
          </a:prstGeom>
          <a:noFill/>
        </p:spPr>
        <p:txBody>
          <a:bodyPr wrap="square" rtlCol="0">
            <a:spAutoFit/>
          </a:bodyPr>
          <a:lstStyle/>
          <a:p>
            <a:r>
              <a:rPr lang="en-US" b="1" dirty="0">
                <a:cs typeface="Arial" panose="020B0604020202020204" pitchFamily="34" charset="0"/>
              </a:rPr>
              <a:t>Content Experts: </a:t>
            </a:r>
          </a:p>
          <a:p>
            <a:r>
              <a:rPr lang="en-US" dirty="0">
                <a:cs typeface="Arial" panose="020B0604020202020204" pitchFamily="34" charset="0"/>
              </a:rPr>
              <a:t>Consuelo H. Wilkins, MD, MSCI</a:t>
            </a:r>
          </a:p>
          <a:p>
            <a:r>
              <a:rPr lang="en-US" dirty="0">
                <a:cs typeface="Arial" panose="020B0604020202020204" pitchFamily="34" charset="0"/>
              </a:rPr>
              <a:t>Yvonne Joosten, MPH</a:t>
            </a:r>
          </a:p>
          <a:p>
            <a:r>
              <a:rPr lang="en-US" dirty="0">
                <a:cs typeface="Arial" panose="020B0604020202020204" pitchFamily="34" charset="0"/>
              </a:rPr>
              <a:t>Tiffany Israel, MSSW</a:t>
            </a:r>
          </a:p>
          <a:p>
            <a:r>
              <a:rPr lang="en-US" dirty="0">
                <a:cs typeface="Arial" panose="020B0604020202020204" pitchFamily="34" charset="0"/>
              </a:rPr>
              <a:t>Margo Michaels, MPH</a:t>
            </a:r>
          </a:p>
          <a:p>
            <a:endParaRPr lang="en-US" dirty="0">
              <a:cs typeface="Arial" panose="020B0604020202020204" pitchFamily="34" charset="0"/>
            </a:endParaRPr>
          </a:p>
          <a:p>
            <a:r>
              <a:rPr lang="en-US" b="1" dirty="0">
                <a:cs typeface="Arial" panose="020B0604020202020204" pitchFamily="34" charset="0"/>
              </a:rPr>
              <a:t>Content Editors:</a:t>
            </a:r>
          </a:p>
          <a:p>
            <a:r>
              <a:rPr lang="en-US" dirty="0">
                <a:cs typeface="Arial" panose="020B0604020202020204" pitchFamily="34" charset="0"/>
              </a:rPr>
              <a:t>Center for Knowledge Management</a:t>
            </a:r>
          </a:p>
          <a:p>
            <a:endParaRPr lang="en-US" dirty="0">
              <a:cs typeface="Arial" panose="020B0604020202020204" pitchFamily="34" charset="0"/>
            </a:endParaRPr>
          </a:p>
          <a:p>
            <a:r>
              <a:rPr lang="en-US" b="1" dirty="0">
                <a:cs typeface="Arial" panose="020B0604020202020204" pitchFamily="34" charset="0"/>
              </a:rPr>
              <a:t>Filming:</a:t>
            </a:r>
          </a:p>
          <a:p>
            <a:r>
              <a:rPr lang="en-US" dirty="0">
                <a:cs typeface="Arial" panose="020B0604020202020204" pitchFamily="34" charset="0"/>
              </a:rPr>
              <a:t>Art Magic Labs</a:t>
            </a:r>
          </a:p>
          <a:p>
            <a:endParaRPr lang="en-US" dirty="0">
              <a:cs typeface="Arial" panose="020B0604020202020204" pitchFamily="34" charset="0"/>
            </a:endParaRPr>
          </a:p>
          <a:p>
            <a:r>
              <a:rPr lang="en-US" b="1" dirty="0">
                <a:cs typeface="Arial" panose="020B0604020202020204" pitchFamily="34" charset="0"/>
              </a:rPr>
              <a:t>Facilitators:</a:t>
            </a:r>
          </a:p>
          <a:p>
            <a:r>
              <a:rPr lang="en-US" dirty="0">
                <a:cs typeface="Arial" panose="020B0604020202020204" pitchFamily="34" charset="0"/>
              </a:rPr>
              <a:t>Faster Together Team</a:t>
            </a:r>
          </a:p>
        </p:txBody>
      </p:sp>
    </p:spTree>
    <p:extLst>
      <p:ext uri="{BB962C8B-B14F-4D97-AF65-F5344CB8AC3E}">
        <p14:creationId xmlns:p14="http://schemas.microsoft.com/office/powerpoint/2010/main" val="10353322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E372-EE18-443D-BEDE-237A4F5D7A55}"/>
              </a:ext>
            </a:extLst>
          </p:cNvPr>
          <p:cNvSpPr>
            <a:spLocks noGrp="1"/>
          </p:cNvSpPr>
          <p:nvPr>
            <p:ph type="title"/>
          </p:nvPr>
        </p:nvSpPr>
        <p:spPr/>
        <p:txBody>
          <a:bodyPr>
            <a:normAutofit/>
          </a:bodyPr>
          <a:lstStyle/>
          <a:p>
            <a:r>
              <a:rPr lang="en-US"/>
              <a:t>Development Process</a:t>
            </a:r>
            <a:endParaRPr lang="en-US" dirty="0"/>
          </a:p>
        </p:txBody>
      </p:sp>
      <p:graphicFrame>
        <p:nvGraphicFramePr>
          <p:cNvPr id="3" name="Diagram 2">
            <a:extLst>
              <a:ext uri="{FF2B5EF4-FFF2-40B4-BE49-F238E27FC236}">
                <a16:creationId xmlns:a16="http://schemas.microsoft.com/office/drawing/2014/main" id="{49C5373B-BA5E-4D88-916F-7D36BB63C3AF}"/>
              </a:ext>
            </a:extLst>
          </p:cNvPr>
          <p:cNvGraphicFramePr/>
          <p:nvPr>
            <p:extLst>
              <p:ext uri="{D42A27DB-BD31-4B8C-83A1-F6EECF244321}">
                <p14:modId xmlns:p14="http://schemas.microsoft.com/office/powerpoint/2010/main" val="3180071328"/>
              </p:ext>
            </p:extLst>
          </p:nvPr>
        </p:nvGraphicFramePr>
        <p:xfrm>
          <a:off x="627185" y="1625868"/>
          <a:ext cx="11119339" cy="360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993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1880-D454-41F4-8FB3-D7BF5A177294}"/>
              </a:ext>
            </a:extLst>
          </p:cNvPr>
          <p:cNvSpPr>
            <a:spLocks noGrp="1"/>
          </p:cNvSpPr>
          <p:nvPr>
            <p:ph type="title"/>
          </p:nvPr>
        </p:nvSpPr>
        <p:spPr/>
        <p:txBody>
          <a:bodyPr/>
          <a:lstStyle/>
          <a:p>
            <a:r>
              <a:rPr lang="en-US"/>
              <a:t>Course Structure</a:t>
            </a:r>
            <a:endParaRPr lang="en-US" dirty="0"/>
          </a:p>
        </p:txBody>
      </p:sp>
      <p:graphicFrame>
        <p:nvGraphicFramePr>
          <p:cNvPr id="8" name="Content Placeholder 2">
            <a:extLst>
              <a:ext uri="{FF2B5EF4-FFF2-40B4-BE49-F238E27FC236}">
                <a16:creationId xmlns:a16="http://schemas.microsoft.com/office/drawing/2014/main" id="{76E844AC-B900-42B3-A1BC-D6A376B4EBC6}"/>
              </a:ext>
            </a:extLst>
          </p:cNvPr>
          <p:cNvGraphicFramePr>
            <a:graphicFrameLocks noGrp="1"/>
          </p:cNvGraphicFramePr>
          <p:nvPr>
            <p:ph sz="half" idx="1"/>
            <p:extLst>
              <p:ext uri="{D42A27DB-BD31-4B8C-83A1-F6EECF244321}">
                <p14:modId xmlns:p14="http://schemas.microsoft.com/office/powerpoint/2010/main" val="1137418955"/>
              </p:ext>
            </p:extLst>
          </p:nvPr>
        </p:nvGraphicFramePr>
        <p:xfrm>
          <a:off x="771122" y="1565849"/>
          <a:ext cx="5324878" cy="395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7070216-45E3-48AE-A254-4F54B26F3C9F}"/>
              </a:ext>
            </a:extLst>
          </p:cNvPr>
          <p:cNvPicPr>
            <a:picLocks noChangeAspect="1"/>
          </p:cNvPicPr>
          <p:nvPr/>
        </p:nvPicPr>
        <p:blipFill rotWithShape="1">
          <a:blip r:embed="rId7"/>
          <a:srcRect l="-895" t="-7386" r="-304" b="-1782"/>
          <a:stretch/>
        </p:blipFill>
        <p:spPr>
          <a:xfrm>
            <a:off x="6646986" y="2242039"/>
            <a:ext cx="5020406" cy="259373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2631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8AA07-E354-4EFC-829E-FBC5739C024F}"/>
              </a:ext>
            </a:extLst>
          </p:cNvPr>
          <p:cNvPicPr>
            <a:picLocks noChangeAspect="1"/>
          </p:cNvPicPr>
          <p:nvPr/>
        </p:nvPicPr>
        <p:blipFill rotWithShape="1">
          <a:blip r:embed="rId2"/>
          <a:srcRect l="15885" t="22331" r="60482" b="7406"/>
          <a:stretch/>
        </p:blipFill>
        <p:spPr>
          <a:xfrm>
            <a:off x="838200" y="1690688"/>
            <a:ext cx="4504266" cy="376649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20CDB94-CE33-4ADF-9F9F-86B76584199B}"/>
              </a:ext>
            </a:extLst>
          </p:cNvPr>
          <p:cNvPicPr>
            <a:picLocks noChangeAspect="1"/>
          </p:cNvPicPr>
          <p:nvPr/>
        </p:nvPicPr>
        <p:blipFill rotWithShape="1">
          <a:blip r:embed="rId3"/>
          <a:srcRect t="1445" b="32635"/>
          <a:stretch/>
        </p:blipFill>
        <p:spPr>
          <a:xfrm>
            <a:off x="6563866" y="554101"/>
            <a:ext cx="5016279" cy="360283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90001B0-1B88-4B5E-8423-3565EF4767BF}"/>
              </a:ext>
            </a:extLst>
          </p:cNvPr>
          <p:cNvPicPr>
            <a:picLocks noChangeAspect="1"/>
          </p:cNvPicPr>
          <p:nvPr/>
        </p:nvPicPr>
        <p:blipFill>
          <a:blip r:embed="rId4"/>
          <a:stretch>
            <a:fillRect/>
          </a:stretch>
        </p:blipFill>
        <p:spPr>
          <a:xfrm>
            <a:off x="6563866" y="4317303"/>
            <a:ext cx="5016279" cy="124263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011514D-E20B-4DB1-8860-3C5BCC4A48B7}"/>
              </a:ext>
            </a:extLst>
          </p:cNvPr>
          <p:cNvSpPr>
            <a:spLocks noGrp="1"/>
          </p:cNvSpPr>
          <p:nvPr>
            <p:ph type="title"/>
          </p:nvPr>
        </p:nvSpPr>
        <p:spPr/>
        <p:txBody>
          <a:bodyPr/>
          <a:lstStyle/>
          <a:p>
            <a:r>
              <a:rPr lang="en-US" dirty="0"/>
              <a:t>Module Format</a:t>
            </a:r>
          </a:p>
        </p:txBody>
      </p:sp>
      <p:sp>
        <p:nvSpPr>
          <p:cNvPr id="7" name="Title 1">
            <a:extLst>
              <a:ext uri="{FF2B5EF4-FFF2-40B4-BE49-F238E27FC236}">
                <a16:creationId xmlns:a16="http://schemas.microsoft.com/office/drawing/2014/main" id="{9241C886-9F11-4B4F-9906-944E58601C77}"/>
              </a:ext>
            </a:extLst>
          </p:cNvPr>
          <p:cNvSpPr txBox="1">
            <a:spLocks/>
          </p:cNvSpPr>
          <p:nvPr/>
        </p:nvSpPr>
        <p:spPr>
          <a:xfrm>
            <a:off x="6477000" y="-3921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915089"/>
                </a:solidFill>
                <a:latin typeface="Arial" panose="020B0604020202020204" pitchFamily="34" charset="0"/>
                <a:ea typeface="+mj-ea"/>
                <a:cs typeface="Arial" panose="020B0604020202020204" pitchFamily="34" charset="0"/>
              </a:defRPr>
            </a:lvl1pPr>
          </a:lstStyle>
          <a:p>
            <a:r>
              <a:rPr lang="en-US" sz="2000" dirty="0"/>
              <a:t>Example: Module 1</a:t>
            </a:r>
          </a:p>
        </p:txBody>
      </p:sp>
    </p:spTree>
    <p:extLst>
      <p:ext uri="{BB962C8B-B14F-4D97-AF65-F5344CB8AC3E}">
        <p14:creationId xmlns:p14="http://schemas.microsoft.com/office/powerpoint/2010/main" val="1450626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9C66-AF50-4F35-8ADA-9901009C770F}"/>
              </a:ext>
            </a:extLst>
          </p:cNvPr>
          <p:cNvSpPr>
            <a:spLocks noGrp="1"/>
          </p:cNvSpPr>
          <p:nvPr>
            <p:ph type="title"/>
          </p:nvPr>
        </p:nvSpPr>
        <p:spPr/>
        <p:txBody>
          <a:bodyPr>
            <a:normAutofit/>
          </a:bodyPr>
          <a:lstStyle/>
          <a:p>
            <a:r>
              <a:rPr lang="en-US" sz="3200" dirty="0"/>
              <a:t>Interviews with Research Participants</a:t>
            </a:r>
          </a:p>
        </p:txBody>
      </p:sp>
      <p:pic>
        <p:nvPicPr>
          <p:cNvPr id="3" name="Picture 2">
            <a:extLst>
              <a:ext uri="{FF2B5EF4-FFF2-40B4-BE49-F238E27FC236}">
                <a16:creationId xmlns:a16="http://schemas.microsoft.com/office/drawing/2014/main" id="{257AFB15-C9C0-4639-876C-5D16A584B78A}"/>
              </a:ext>
            </a:extLst>
          </p:cNvPr>
          <p:cNvPicPr>
            <a:picLocks noChangeAspect="1"/>
          </p:cNvPicPr>
          <p:nvPr/>
        </p:nvPicPr>
        <p:blipFill>
          <a:blip r:embed="rId2"/>
          <a:stretch>
            <a:fillRect/>
          </a:stretch>
        </p:blipFill>
        <p:spPr>
          <a:xfrm>
            <a:off x="1467804" y="1366971"/>
            <a:ext cx="3012757" cy="2192925"/>
          </a:xfrm>
          <a:prstGeom prst="rect">
            <a:avLst/>
          </a:prstGeom>
        </p:spPr>
      </p:pic>
      <p:sp>
        <p:nvSpPr>
          <p:cNvPr id="4" name="TextBox 3">
            <a:extLst>
              <a:ext uri="{FF2B5EF4-FFF2-40B4-BE49-F238E27FC236}">
                <a16:creationId xmlns:a16="http://schemas.microsoft.com/office/drawing/2014/main" id="{007C1CB0-1089-42EA-8C6B-2514C8B9DC38}"/>
              </a:ext>
            </a:extLst>
          </p:cNvPr>
          <p:cNvSpPr txBox="1"/>
          <p:nvPr/>
        </p:nvSpPr>
        <p:spPr>
          <a:xfrm>
            <a:off x="4916246" y="2162776"/>
            <a:ext cx="6637467" cy="923330"/>
          </a:xfrm>
          <a:prstGeom prst="rect">
            <a:avLst/>
          </a:prstGeom>
          <a:noFill/>
        </p:spPr>
        <p:txBody>
          <a:bodyPr wrap="square" rtlCol="0">
            <a:spAutoFit/>
          </a:bodyPr>
          <a:lstStyle/>
          <a:p>
            <a:r>
              <a:rPr lang="en-US" dirty="0"/>
              <a:t>“I used to hear horror stories literally from my grandparents, starting with Tuskegee about what happened, and what was done, and wasn’t told to our community. So there has been mistrust for years.”</a:t>
            </a:r>
          </a:p>
        </p:txBody>
      </p:sp>
      <p:pic>
        <p:nvPicPr>
          <p:cNvPr id="6" name="Picture 5">
            <a:extLst>
              <a:ext uri="{FF2B5EF4-FFF2-40B4-BE49-F238E27FC236}">
                <a16:creationId xmlns:a16="http://schemas.microsoft.com/office/drawing/2014/main" id="{16EA86C2-A8E1-4D06-BF78-159EA31DC9BC}"/>
              </a:ext>
            </a:extLst>
          </p:cNvPr>
          <p:cNvPicPr>
            <a:picLocks noChangeAspect="1"/>
          </p:cNvPicPr>
          <p:nvPr/>
        </p:nvPicPr>
        <p:blipFill>
          <a:blip r:embed="rId3"/>
          <a:stretch>
            <a:fillRect/>
          </a:stretch>
        </p:blipFill>
        <p:spPr>
          <a:xfrm>
            <a:off x="1467803" y="3687290"/>
            <a:ext cx="3012757" cy="2170308"/>
          </a:xfrm>
          <a:prstGeom prst="rect">
            <a:avLst/>
          </a:prstGeom>
        </p:spPr>
      </p:pic>
      <p:sp>
        <p:nvSpPr>
          <p:cNvPr id="7" name="TextBox 6">
            <a:extLst>
              <a:ext uri="{FF2B5EF4-FFF2-40B4-BE49-F238E27FC236}">
                <a16:creationId xmlns:a16="http://schemas.microsoft.com/office/drawing/2014/main" id="{ACA97248-48CC-4813-8B18-7446F086C228}"/>
              </a:ext>
            </a:extLst>
          </p:cNvPr>
          <p:cNvSpPr txBox="1"/>
          <p:nvPr/>
        </p:nvSpPr>
        <p:spPr>
          <a:xfrm>
            <a:off x="4916246" y="4183036"/>
            <a:ext cx="6637468" cy="1200329"/>
          </a:xfrm>
          <a:prstGeom prst="rect">
            <a:avLst/>
          </a:prstGeom>
          <a:noFill/>
        </p:spPr>
        <p:txBody>
          <a:bodyPr wrap="square" rtlCol="0">
            <a:spAutoFit/>
          </a:bodyPr>
          <a:lstStyle/>
          <a:p>
            <a:r>
              <a:rPr lang="en-US" dirty="0"/>
              <a:t>“I have never heard back from any of the studies my son has been involved in, and…I would love to see what came of it… That’s also another reason why a lot of minorities don’t want to do the studies is because they never hear the results.”</a:t>
            </a:r>
          </a:p>
        </p:txBody>
      </p:sp>
    </p:spTree>
    <p:extLst>
      <p:ext uri="{BB962C8B-B14F-4D97-AF65-F5344CB8AC3E}">
        <p14:creationId xmlns:p14="http://schemas.microsoft.com/office/powerpoint/2010/main" val="170314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B70B-9DC0-44CD-97F6-7048848D5FB9}"/>
              </a:ext>
            </a:extLst>
          </p:cNvPr>
          <p:cNvSpPr>
            <a:spLocks noGrp="1"/>
          </p:cNvSpPr>
          <p:nvPr>
            <p:ph type="title"/>
          </p:nvPr>
        </p:nvSpPr>
        <p:spPr/>
        <p:txBody>
          <a:bodyPr/>
          <a:lstStyle/>
          <a:p>
            <a:r>
              <a:rPr lang="en-US" dirty="0"/>
              <a:t>In-video Questions</a:t>
            </a:r>
          </a:p>
        </p:txBody>
      </p:sp>
      <p:pic>
        <p:nvPicPr>
          <p:cNvPr id="3" name="Picture 2">
            <a:extLst>
              <a:ext uri="{FF2B5EF4-FFF2-40B4-BE49-F238E27FC236}">
                <a16:creationId xmlns:a16="http://schemas.microsoft.com/office/drawing/2014/main" id="{487C6E37-9DC8-4D51-A49B-CAD51E28D680}"/>
              </a:ext>
            </a:extLst>
          </p:cNvPr>
          <p:cNvPicPr/>
          <p:nvPr/>
        </p:nvPicPr>
        <p:blipFill>
          <a:blip r:embed="rId2"/>
          <a:stretch>
            <a:fillRect/>
          </a:stretch>
        </p:blipFill>
        <p:spPr>
          <a:xfrm>
            <a:off x="6781800" y="881604"/>
            <a:ext cx="3146135" cy="2297365"/>
          </a:xfrm>
          <a:prstGeom prst="rect">
            <a:avLst/>
          </a:prstGeom>
        </p:spPr>
      </p:pic>
      <p:pic>
        <p:nvPicPr>
          <p:cNvPr id="4" name="Picture 3">
            <a:extLst>
              <a:ext uri="{FF2B5EF4-FFF2-40B4-BE49-F238E27FC236}">
                <a16:creationId xmlns:a16="http://schemas.microsoft.com/office/drawing/2014/main" id="{B385B239-B3B8-4A4F-8D26-96D3754FD900}"/>
              </a:ext>
            </a:extLst>
          </p:cNvPr>
          <p:cNvPicPr>
            <a:picLocks noChangeAspect="1"/>
          </p:cNvPicPr>
          <p:nvPr/>
        </p:nvPicPr>
        <p:blipFill>
          <a:blip r:embed="rId3"/>
          <a:stretch>
            <a:fillRect/>
          </a:stretch>
        </p:blipFill>
        <p:spPr>
          <a:xfrm>
            <a:off x="6781800" y="3472404"/>
            <a:ext cx="3146135" cy="2119565"/>
          </a:xfrm>
          <a:prstGeom prst="rect">
            <a:avLst/>
          </a:prstGeom>
        </p:spPr>
      </p:pic>
      <p:sp>
        <p:nvSpPr>
          <p:cNvPr id="5" name="Rectangle 4">
            <a:extLst>
              <a:ext uri="{FF2B5EF4-FFF2-40B4-BE49-F238E27FC236}">
                <a16:creationId xmlns:a16="http://schemas.microsoft.com/office/drawing/2014/main" id="{E9FCE47D-004E-4CE2-88A8-11EAD8A4ED67}"/>
              </a:ext>
            </a:extLst>
          </p:cNvPr>
          <p:cNvSpPr/>
          <p:nvPr/>
        </p:nvSpPr>
        <p:spPr>
          <a:xfrm>
            <a:off x="1774698" y="1687561"/>
            <a:ext cx="4572000" cy="968278"/>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Mr. Johnson approaches your table and starts to look at your material. You start to ask him about what he’s heard about clinical trials…</a:t>
            </a:r>
          </a:p>
        </p:txBody>
      </p:sp>
      <p:sp>
        <p:nvSpPr>
          <p:cNvPr id="6" name="Rectangle 5">
            <a:extLst>
              <a:ext uri="{FF2B5EF4-FFF2-40B4-BE49-F238E27FC236}">
                <a16:creationId xmlns:a16="http://schemas.microsoft.com/office/drawing/2014/main" id="{C24FB174-BF3A-48F2-8973-93AEB5A7A0FE}"/>
              </a:ext>
            </a:extLst>
          </p:cNvPr>
          <p:cNvSpPr/>
          <p:nvPr/>
        </p:nvSpPr>
        <p:spPr>
          <a:xfrm>
            <a:off x="1774698" y="3313071"/>
            <a:ext cx="4572000" cy="1857368"/>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“That research might be important for some, but in my community, we are still getting lousy healthcare. Nobody even goes to the doctor, that's the real problem. Even if we participate, it's not going to make one difference in our community.”</a:t>
            </a:r>
          </a:p>
        </p:txBody>
      </p:sp>
    </p:spTree>
    <p:extLst>
      <p:ext uri="{BB962C8B-B14F-4D97-AF65-F5344CB8AC3E}">
        <p14:creationId xmlns:p14="http://schemas.microsoft.com/office/powerpoint/2010/main" val="4285332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BB29-36B8-4B9C-A7BF-A5026022EC4E}"/>
              </a:ext>
            </a:extLst>
          </p:cNvPr>
          <p:cNvSpPr>
            <a:spLocks noGrp="1"/>
          </p:cNvSpPr>
          <p:nvPr>
            <p:ph type="title"/>
          </p:nvPr>
        </p:nvSpPr>
        <p:spPr>
          <a:xfrm>
            <a:off x="838200" y="375467"/>
            <a:ext cx="10515600" cy="1325563"/>
          </a:xfrm>
        </p:spPr>
        <p:txBody>
          <a:bodyPr/>
          <a:lstStyle/>
          <a:p>
            <a:r>
              <a:rPr lang="en-US" dirty="0"/>
              <a:t>Course Participation</a:t>
            </a:r>
          </a:p>
        </p:txBody>
      </p:sp>
      <p:graphicFrame>
        <p:nvGraphicFramePr>
          <p:cNvPr id="5" name="Chart 4">
            <a:extLst>
              <a:ext uri="{FF2B5EF4-FFF2-40B4-BE49-F238E27FC236}">
                <a16:creationId xmlns:a16="http://schemas.microsoft.com/office/drawing/2014/main" id="{879B50BA-05E1-46BB-90A9-8332C63322AA}"/>
              </a:ext>
            </a:extLst>
          </p:cNvPr>
          <p:cNvGraphicFramePr>
            <a:graphicFrameLocks/>
          </p:cNvGraphicFramePr>
          <p:nvPr>
            <p:extLst>
              <p:ext uri="{D42A27DB-BD31-4B8C-83A1-F6EECF244321}">
                <p14:modId xmlns:p14="http://schemas.microsoft.com/office/powerpoint/2010/main" val="4065940082"/>
              </p:ext>
            </p:extLst>
          </p:nvPr>
        </p:nvGraphicFramePr>
        <p:xfrm>
          <a:off x="5238454" y="3969110"/>
          <a:ext cx="4061901" cy="21830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3E66BE9D-2850-4E33-B3D5-0CAD576052B6}"/>
              </a:ext>
            </a:extLst>
          </p:cNvPr>
          <p:cNvGraphicFramePr/>
          <p:nvPr>
            <p:extLst>
              <p:ext uri="{D42A27DB-BD31-4B8C-83A1-F6EECF244321}">
                <p14:modId xmlns:p14="http://schemas.microsoft.com/office/powerpoint/2010/main" val="1610772062"/>
              </p:ext>
            </p:extLst>
          </p:nvPr>
        </p:nvGraphicFramePr>
        <p:xfrm>
          <a:off x="396246" y="2230372"/>
          <a:ext cx="6512168" cy="2437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C51BA00F-2438-4DB3-B91E-7087FF31D75B}"/>
              </a:ext>
            </a:extLst>
          </p:cNvPr>
          <p:cNvSpPr txBox="1"/>
          <p:nvPr/>
        </p:nvSpPr>
        <p:spPr>
          <a:xfrm>
            <a:off x="10886479" y="5457157"/>
            <a:ext cx="1500801" cy="230832"/>
          </a:xfrm>
          <a:prstGeom prst="rect">
            <a:avLst/>
          </a:prstGeom>
          <a:noFill/>
        </p:spPr>
        <p:txBody>
          <a:bodyPr wrap="square" rtlCol="0">
            <a:spAutoFit/>
          </a:bodyPr>
          <a:lstStyle/>
          <a:p>
            <a:r>
              <a:rPr lang="en-US" sz="900" dirty="0"/>
              <a:t>Current as of 6/30/2021</a:t>
            </a:r>
          </a:p>
        </p:txBody>
      </p:sp>
      <p:grpSp>
        <p:nvGrpSpPr>
          <p:cNvPr id="3" name="Group 2">
            <a:extLst>
              <a:ext uri="{FF2B5EF4-FFF2-40B4-BE49-F238E27FC236}">
                <a16:creationId xmlns:a16="http://schemas.microsoft.com/office/drawing/2014/main" id="{EB440555-FF0D-46FB-A720-B333CCAEDFD2}"/>
              </a:ext>
            </a:extLst>
          </p:cNvPr>
          <p:cNvGrpSpPr>
            <a:grpSpLocks noChangeAspect="1"/>
          </p:cNvGrpSpPr>
          <p:nvPr/>
        </p:nvGrpSpPr>
        <p:grpSpPr>
          <a:xfrm>
            <a:off x="7271561" y="2511079"/>
            <a:ext cx="4524193" cy="1835842"/>
            <a:chOff x="729466" y="3853555"/>
            <a:chExt cx="3657127" cy="1484001"/>
          </a:xfrm>
        </p:grpSpPr>
        <p:pic>
          <p:nvPicPr>
            <p:cNvPr id="4" name="Picture 3">
              <a:extLst>
                <a:ext uri="{FF2B5EF4-FFF2-40B4-BE49-F238E27FC236}">
                  <a16:creationId xmlns:a16="http://schemas.microsoft.com/office/drawing/2014/main" id="{9C4DC3B2-43A4-4FBA-A497-1605B1BF636D}"/>
                </a:ext>
              </a:extLst>
            </p:cNvPr>
            <p:cNvPicPr>
              <a:picLocks noChangeAspect="1"/>
            </p:cNvPicPr>
            <p:nvPr/>
          </p:nvPicPr>
          <p:blipFill rotWithShape="1">
            <a:blip r:embed="rId8"/>
            <a:srcRect b="1703"/>
            <a:stretch/>
          </p:blipFill>
          <p:spPr>
            <a:xfrm>
              <a:off x="729466" y="3853555"/>
              <a:ext cx="3657127" cy="1484001"/>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0BB1E9FD-9BB7-491D-B452-A8C267ABCBCE}"/>
                </a:ext>
              </a:extLst>
            </p:cNvPr>
            <p:cNvSpPr txBox="1">
              <a:spLocks noChangeAspect="1"/>
            </p:cNvSpPr>
            <p:nvPr/>
          </p:nvSpPr>
          <p:spPr>
            <a:xfrm>
              <a:off x="2782144" y="4564558"/>
              <a:ext cx="1082040" cy="276999"/>
            </a:xfrm>
            <a:prstGeom prst="rect">
              <a:avLst/>
            </a:prstGeom>
            <a:noFill/>
          </p:spPr>
          <p:txBody>
            <a:bodyPr wrap="square" rtlCol="0">
              <a:spAutoFit/>
            </a:bodyPr>
            <a:lstStyle/>
            <a:p>
              <a:pPr algn="ctr"/>
              <a:r>
                <a:rPr lang="en-US" sz="1200" dirty="0"/>
                <a:t>274</a:t>
              </a:r>
            </a:p>
          </p:txBody>
        </p:sp>
        <p:sp>
          <p:nvSpPr>
            <p:cNvPr id="14" name="TextBox 13">
              <a:extLst>
                <a:ext uri="{FF2B5EF4-FFF2-40B4-BE49-F238E27FC236}">
                  <a16:creationId xmlns:a16="http://schemas.microsoft.com/office/drawing/2014/main" id="{EEBB99C8-116B-4373-A3F3-05FF16E68DB9}"/>
                </a:ext>
              </a:extLst>
            </p:cNvPr>
            <p:cNvSpPr txBox="1"/>
            <p:nvPr/>
          </p:nvSpPr>
          <p:spPr>
            <a:xfrm>
              <a:off x="729466" y="4359759"/>
              <a:ext cx="1082040" cy="276999"/>
            </a:xfrm>
            <a:prstGeom prst="rect">
              <a:avLst/>
            </a:prstGeom>
            <a:noFill/>
          </p:spPr>
          <p:txBody>
            <a:bodyPr wrap="square" rtlCol="0">
              <a:spAutoFit/>
            </a:bodyPr>
            <a:lstStyle/>
            <a:p>
              <a:pPr algn="ctr"/>
              <a:r>
                <a:rPr lang="en-US" sz="1200" dirty="0"/>
                <a:t>877</a:t>
              </a:r>
            </a:p>
          </p:txBody>
        </p:sp>
      </p:grpSp>
    </p:spTree>
    <p:extLst>
      <p:ext uri="{BB962C8B-B14F-4D97-AF65-F5344CB8AC3E}">
        <p14:creationId xmlns:p14="http://schemas.microsoft.com/office/powerpoint/2010/main" val="1093580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B442-C539-480E-A74A-F3F28056F8CE}"/>
              </a:ext>
            </a:extLst>
          </p:cNvPr>
          <p:cNvSpPr>
            <a:spLocks noGrp="1"/>
          </p:cNvSpPr>
          <p:nvPr>
            <p:ph type="title"/>
          </p:nvPr>
        </p:nvSpPr>
        <p:spPr/>
        <p:txBody>
          <a:bodyPr/>
          <a:lstStyle/>
          <a:p>
            <a:r>
              <a:rPr lang="en-US" dirty="0"/>
              <a:t>Feedback</a:t>
            </a:r>
          </a:p>
        </p:txBody>
      </p:sp>
      <p:pic>
        <p:nvPicPr>
          <p:cNvPr id="4" name="Picture 3">
            <a:extLst>
              <a:ext uri="{FF2B5EF4-FFF2-40B4-BE49-F238E27FC236}">
                <a16:creationId xmlns:a16="http://schemas.microsoft.com/office/drawing/2014/main" id="{81B3E555-1C15-4CE6-84AA-C17709B8AD30}"/>
              </a:ext>
            </a:extLst>
          </p:cNvPr>
          <p:cNvPicPr>
            <a:picLocks noChangeAspect="1"/>
          </p:cNvPicPr>
          <p:nvPr/>
        </p:nvPicPr>
        <p:blipFill>
          <a:blip r:embed="rId2"/>
          <a:stretch>
            <a:fillRect/>
          </a:stretch>
        </p:blipFill>
        <p:spPr>
          <a:xfrm>
            <a:off x="1870563" y="1544385"/>
            <a:ext cx="8332863" cy="3943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503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DDF52D-FB10-49A0-A987-B720ABDC829E}"/>
              </a:ext>
            </a:extLst>
          </p:cNvPr>
          <p:cNvSpPr/>
          <p:nvPr/>
        </p:nvSpPr>
        <p:spPr>
          <a:xfrm>
            <a:off x="5804370" y="1011115"/>
            <a:ext cx="6097345" cy="36098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AFFDD-2747-46C8-8746-348D0645EC11}"/>
              </a:ext>
            </a:extLst>
          </p:cNvPr>
          <p:cNvSpPr>
            <a:spLocks noGrp="1"/>
          </p:cNvSpPr>
          <p:nvPr>
            <p:ph type="title"/>
          </p:nvPr>
        </p:nvSpPr>
        <p:spPr/>
        <p:txBody>
          <a:bodyPr>
            <a:normAutofit/>
          </a:bodyPr>
          <a:lstStyle/>
          <a:p>
            <a:r>
              <a:rPr lang="en-US" dirty="0"/>
              <a:t>Evaluation</a:t>
            </a:r>
          </a:p>
        </p:txBody>
      </p:sp>
      <p:sp>
        <p:nvSpPr>
          <p:cNvPr id="4" name="Content Placeholder 3">
            <a:extLst>
              <a:ext uri="{FF2B5EF4-FFF2-40B4-BE49-F238E27FC236}">
                <a16:creationId xmlns:a16="http://schemas.microsoft.com/office/drawing/2014/main" id="{01F9C3F3-0300-4557-A0C2-7060B39181B7}"/>
              </a:ext>
            </a:extLst>
          </p:cNvPr>
          <p:cNvSpPr>
            <a:spLocks noGrp="1"/>
          </p:cNvSpPr>
          <p:nvPr>
            <p:ph idx="1"/>
          </p:nvPr>
        </p:nvSpPr>
        <p:spPr>
          <a:xfrm>
            <a:off x="961912" y="1818985"/>
            <a:ext cx="4754302" cy="2705163"/>
          </a:xfrm>
        </p:spPr>
        <p:txBody>
          <a:bodyPr>
            <a:normAutofit/>
          </a:bodyPr>
          <a:lstStyle/>
          <a:p>
            <a:pPr marL="0" indent="0">
              <a:buNone/>
            </a:pPr>
            <a:r>
              <a:rPr lang="en-US" b="1" u="sng" dirty="0"/>
              <a:t>Pre- and post-test study:</a:t>
            </a:r>
          </a:p>
          <a:p>
            <a:r>
              <a:rPr lang="en-US" dirty="0"/>
              <a:t>Course increased participant knowledge</a:t>
            </a:r>
          </a:p>
          <a:p>
            <a:r>
              <a:rPr lang="en-US" dirty="0"/>
              <a:t>Participant satisfaction with learning materials and course format</a:t>
            </a:r>
          </a:p>
          <a:p>
            <a:endParaRPr lang="en-US" dirty="0"/>
          </a:p>
        </p:txBody>
      </p:sp>
      <p:sp>
        <p:nvSpPr>
          <p:cNvPr id="3" name="TextBox 2">
            <a:extLst>
              <a:ext uri="{FF2B5EF4-FFF2-40B4-BE49-F238E27FC236}">
                <a16:creationId xmlns:a16="http://schemas.microsoft.com/office/drawing/2014/main" id="{3E25316D-566D-4AA4-8EC2-9B4C7142A930}"/>
              </a:ext>
            </a:extLst>
          </p:cNvPr>
          <p:cNvSpPr txBox="1"/>
          <p:nvPr/>
        </p:nvSpPr>
        <p:spPr>
          <a:xfrm>
            <a:off x="717039" y="4620967"/>
            <a:ext cx="11368453" cy="954107"/>
          </a:xfrm>
          <a:prstGeom prst="rect">
            <a:avLst/>
          </a:prstGeom>
          <a:noFill/>
        </p:spPr>
        <p:txBody>
          <a:bodyPr wrap="square">
            <a:spAutoFit/>
          </a:bodyPr>
          <a:lstStyle/>
          <a:p>
            <a:br>
              <a:rPr lang="en-US" sz="1400" dirty="0"/>
            </a:br>
            <a:r>
              <a:rPr lang="en-US" sz="1400" dirty="0">
                <a:solidFill>
                  <a:srgbClr val="212121"/>
                </a:solidFill>
                <a:latin typeface="BlinkMacSystemFont"/>
              </a:rPr>
              <a:t>Kusnoor SV, </a:t>
            </a:r>
            <a:r>
              <a:rPr lang="en-US" sz="1400" dirty="0" err="1">
                <a:solidFill>
                  <a:srgbClr val="212121"/>
                </a:solidFill>
                <a:latin typeface="BlinkMacSystemFont"/>
              </a:rPr>
              <a:t>Villalta</a:t>
            </a:r>
            <a:r>
              <a:rPr lang="en-US" sz="1400" dirty="0">
                <a:solidFill>
                  <a:srgbClr val="212121"/>
                </a:solidFill>
                <a:latin typeface="BlinkMacSystemFont"/>
              </a:rPr>
              <a:t>-Gil V, Michaels M, Joosten Y, Israel TL, Epelbaum MI, Lee P, Frakes ET, Cunningham-Erves J, Mayers SA, Stallings SC, Giuse NB, Harris PA, Wilkins CH. Design and implementation of a massive open online course on enhancing the recruitment of minorities in clinical trials - Faster Together. BMC Med Res </a:t>
            </a:r>
            <a:r>
              <a:rPr lang="en-US" sz="1400" dirty="0" err="1">
                <a:solidFill>
                  <a:srgbClr val="212121"/>
                </a:solidFill>
                <a:latin typeface="BlinkMacSystemFont"/>
              </a:rPr>
              <a:t>Methodol</a:t>
            </a:r>
            <a:r>
              <a:rPr lang="en-US" sz="1400" dirty="0">
                <a:solidFill>
                  <a:srgbClr val="212121"/>
                </a:solidFill>
                <a:latin typeface="BlinkMacSystemFont"/>
              </a:rPr>
              <a:t>. 2021 Mar 5;21(1):44. </a:t>
            </a:r>
            <a:endParaRPr lang="en-US" sz="1400" dirty="0"/>
          </a:p>
        </p:txBody>
      </p:sp>
      <p:sp>
        <p:nvSpPr>
          <p:cNvPr id="7" name="Title 1">
            <a:extLst>
              <a:ext uri="{FF2B5EF4-FFF2-40B4-BE49-F238E27FC236}">
                <a16:creationId xmlns:a16="http://schemas.microsoft.com/office/drawing/2014/main" id="{A674BCC0-6363-4B09-8913-371791239F03}"/>
              </a:ext>
            </a:extLst>
          </p:cNvPr>
          <p:cNvSpPr txBox="1">
            <a:spLocks/>
          </p:cNvSpPr>
          <p:nvPr/>
        </p:nvSpPr>
        <p:spPr>
          <a:xfrm>
            <a:off x="5916601" y="1127072"/>
            <a:ext cx="6097345" cy="78471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rgbClr val="915089"/>
                </a:solidFill>
                <a:latin typeface="Arial" panose="020B0604020202020204" pitchFamily="34" charset="0"/>
                <a:ea typeface="+mj-ea"/>
                <a:cs typeface="Arial" panose="020B0604020202020204" pitchFamily="34" charset="0"/>
              </a:defRPr>
            </a:lvl1pPr>
          </a:lstStyle>
          <a:p>
            <a:r>
              <a:rPr lang="en-US" sz="2800" dirty="0">
                <a:latin typeface="+mn-lt"/>
              </a:rPr>
              <a:t>As a result of participating in this educational activity, how likely are you to make changes in your clinical trial recruitment and retention practices?</a:t>
            </a:r>
          </a:p>
        </p:txBody>
      </p:sp>
      <p:graphicFrame>
        <p:nvGraphicFramePr>
          <p:cNvPr id="8" name="Chart 7">
            <a:extLst>
              <a:ext uri="{FF2B5EF4-FFF2-40B4-BE49-F238E27FC236}">
                <a16:creationId xmlns:a16="http://schemas.microsoft.com/office/drawing/2014/main" id="{8861B3B0-C727-4F55-B7C9-17F51EA7ABD8}"/>
              </a:ext>
            </a:extLst>
          </p:cNvPr>
          <p:cNvGraphicFramePr>
            <a:graphicFrameLocks/>
          </p:cNvGraphicFramePr>
          <p:nvPr>
            <p:extLst>
              <p:ext uri="{D42A27DB-BD31-4B8C-83A1-F6EECF244321}">
                <p14:modId xmlns:p14="http://schemas.microsoft.com/office/powerpoint/2010/main" val="3174314930"/>
              </p:ext>
            </p:extLst>
          </p:nvPr>
        </p:nvGraphicFramePr>
        <p:xfrm>
          <a:off x="5980682" y="1818985"/>
          <a:ext cx="5596934" cy="270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7121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F423-0245-4D9F-AB66-7451C57E2340}"/>
              </a:ext>
            </a:extLst>
          </p:cNvPr>
          <p:cNvSpPr>
            <a:spLocks noGrp="1"/>
          </p:cNvSpPr>
          <p:nvPr>
            <p:ph type="title"/>
          </p:nvPr>
        </p:nvSpPr>
        <p:spPr/>
        <p:txBody>
          <a:bodyPr/>
          <a:lstStyle/>
          <a:p>
            <a:r>
              <a:rPr lang="en-US" dirty="0"/>
              <a:t>We welcome your feedback</a:t>
            </a:r>
          </a:p>
        </p:txBody>
      </p:sp>
      <p:pic>
        <p:nvPicPr>
          <p:cNvPr id="4" name="Picture 3">
            <a:extLst>
              <a:ext uri="{FF2B5EF4-FFF2-40B4-BE49-F238E27FC236}">
                <a16:creationId xmlns:a16="http://schemas.microsoft.com/office/drawing/2014/main" id="{4B16EAD4-EB08-4D62-AB85-A56217D285E9}"/>
              </a:ext>
            </a:extLst>
          </p:cNvPr>
          <p:cNvPicPr>
            <a:picLocks noChangeAspect="1"/>
          </p:cNvPicPr>
          <p:nvPr/>
        </p:nvPicPr>
        <p:blipFill>
          <a:blip r:embed="rId2"/>
          <a:stretch>
            <a:fillRect/>
          </a:stretch>
        </p:blipFill>
        <p:spPr>
          <a:xfrm>
            <a:off x="1102216" y="2058412"/>
            <a:ext cx="10649517" cy="3119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90357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F83B-C436-4B06-9279-60CA35225705}"/>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96D2C75F-E204-40FB-89F2-B461727F179D}"/>
              </a:ext>
            </a:extLst>
          </p:cNvPr>
          <p:cNvSpPr>
            <a:spLocks noGrp="1"/>
          </p:cNvSpPr>
          <p:nvPr>
            <p:ph idx="1"/>
          </p:nvPr>
        </p:nvSpPr>
        <p:spPr/>
        <p:txBody>
          <a:bodyPr/>
          <a:lstStyle/>
          <a:p>
            <a:r>
              <a:rPr lang="en-US" dirty="0"/>
              <a:t>Provide background information for racial underrepresentation in clinical research</a:t>
            </a:r>
          </a:p>
          <a:p>
            <a:r>
              <a:rPr lang="en-US" dirty="0"/>
              <a:t>Explore origins of racial health disparities and how they are sustained</a:t>
            </a:r>
          </a:p>
          <a:p>
            <a:r>
              <a:rPr lang="en-US" dirty="0"/>
              <a:t>How to approach research through a health equity lens </a:t>
            </a:r>
          </a:p>
          <a:p>
            <a:r>
              <a:rPr lang="en-US" dirty="0"/>
              <a:t>Material strategies and recommendations for promoting racial diversity in research </a:t>
            </a:r>
          </a:p>
          <a:p>
            <a:endParaRPr lang="en-US" dirty="0"/>
          </a:p>
        </p:txBody>
      </p:sp>
    </p:spTree>
    <p:extLst>
      <p:ext uri="{BB962C8B-B14F-4D97-AF65-F5344CB8AC3E}">
        <p14:creationId xmlns:p14="http://schemas.microsoft.com/office/powerpoint/2010/main" val="2918735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ny question marks on black background">
            <a:extLst>
              <a:ext uri="{FF2B5EF4-FFF2-40B4-BE49-F238E27FC236}">
                <a16:creationId xmlns:a16="http://schemas.microsoft.com/office/drawing/2014/main" id="{62348F26-B461-43C1-A327-994BE4F230CB}"/>
              </a:ext>
            </a:extLst>
          </p:cNvPr>
          <p:cNvPicPr>
            <a:picLocks noChangeAspect="1"/>
          </p:cNvPicPr>
          <p:nvPr/>
        </p:nvPicPr>
        <p:blipFill rotWithShape="1">
          <a:blip r:embed="rId2"/>
          <a:srcRect t="7787"/>
          <a:stretch/>
        </p:blipFill>
        <p:spPr>
          <a:xfrm>
            <a:off x="0" y="0"/>
            <a:ext cx="12191980" cy="5724520"/>
          </a:xfrm>
          <a:prstGeom prst="rect">
            <a:avLst/>
          </a:prstGeom>
        </p:spPr>
      </p:pic>
      <p:sp>
        <p:nvSpPr>
          <p:cNvPr id="2" name="Title 1">
            <a:extLst>
              <a:ext uri="{FF2B5EF4-FFF2-40B4-BE49-F238E27FC236}">
                <a16:creationId xmlns:a16="http://schemas.microsoft.com/office/drawing/2014/main" id="{A46E149F-6563-46D5-A555-8D17185BF630}"/>
              </a:ext>
            </a:extLst>
          </p:cNvPr>
          <p:cNvSpPr>
            <a:spLocks noGrp="1"/>
          </p:cNvSpPr>
          <p:nvPr>
            <p:ph type="title"/>
          </p:nvPr>
        </p:nvSpPr>
        <p:spPr>
          <a:xfrm>
            <a:off x="1768818" y="2198706"/>
            <a:ext cx="4327172" cy="1133475"/>
          </a:xfrm>
        </p:spPr>
        <p:txBody>
          <a:bodyPr>
            <a:normAutofit/>
          </a:bodyPr>
          <a:lstStyle/>
          <a:p>
            <a:r>
              <a:rPr lang="en-US" dirty="0">
                <a:solidFill>
                  <a:schemeClr val="bg1"/>
                </a:solidFill>
              </a:rPr>
              <a:t>Questions</a:t>
            </a:r>
          </a:p>
        </p:txBody>
      </p:sp>
    </p:spTree>
    <p:extLst>
      <p:ext uri="{BB962C8B-B14F-4D97-AF65-F5344CB8AC3E}">
        <p14:creationId xmlns:p14="http://schemas.microsoft.com/office/powerpoint/2010/main" val="796558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F423-0245-4D9F-AB66-7451C57E2340}"/>
              </a:ext>
            </a:extLst>
          </p:cNvPr>
          <p:cNvSpPr>
            <a:spLocks noGrp="1"/>
          </p:cNvSpPr>
          <p:nvPr>
            <p:ph type="title"/>
          </p:nvPr>
        </p:nvSpPr>
        <p:spPr/>
        <p:txBody>
          <a:bodyPr/>
          <a:lstStyle/>
          <a:p>
            <a:r>
              <a:rPr lang="en-US" dirty="0"/>
              <a:t>Next Open Forum</a:t>
            </a:r>
          </a:p>
        </p:txBody>
      </p:sp>
      <p:sp>
        <p:nvSpPr>
          <p:cNvPr id="5" name="TextBox 4">
            <a:extLst>
              <a:ext uri="{FF2B5EF4-FFF2-40B4-BE49-F238E27FC236}">
                <a16:creationId xmlns:a16="http://schemas.microsoft.com/office/drawing/2014/main" id="{A40915A9-7CD8-4189-98A0-F94362922BB0}"/>
              </a:ext>
            </a:extLst>
          </p:cNvPr>
          <p:cNvSpPr txBox="1"/>
          <p:nvPr/>
        </p:nvSpPr>
        <p:spPr>
          <a:xfrm>
            <a:off x="2388093" y="1819922"/>
            <a:ext cx="7599286" cy="2677656"/>
          </a:xfrm>
          <a:prstGeom prst="rect">
            <a:avLst/>
          </a:prstGeom>
          <a:noFill/>
        </p:spPr>
        <p:txBody>
          <a:bodyPr wrap="square" rtlCol="0">
            <a:spAutoFit/>
          </a:bodyPr>
          <a:lstStyle/>
          <a:p>
            <a:pPr algn="ctr"/>
            <a:r>
              <a:rPr lang="en-US" sz="2800" b="1" dirty="0"/>
              <a:t>August 19, 2021</a:t>
            </a:r>
          </a:p>
          <a:p>
            <a:pPr algn="ctr"/>
            <a:endParaRPr lang="en-US" sz="2800" b="1" dirty="0"/>
          </a:p>
          <a:p>
            <a:pPr algn="ctr"/>
            <a:r>
              <a:rPr lang="en-US" sz="2800" b="1" dirty="0"/>
              <a:t>Topic: For POCs, By POCs – Conveying the Value-Add of the Trial Innovation Network to Your Research Community: From Roadshows to Newsletters and Testimonials </a:t>
            </a:r>
          </a:p>
        </p:txBody>
      </p:sp>
    </p:spTree>
    <p:extLst>
      <p:ext uri="{BB962C8B-B14F-4D97-AF65-F5344CB8AC3E}">
        <p14:creationId xmlns:p14="http://schemas.microsoft.com/office/powerpoint/2010/main" val="2460135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2A3B-A665-4101-A070-7FC1FF67845D}"/>
              </a:ext>
            </a:extLst>
          </p:cNvPr>
          <p:cNvSpPr>
            <a:spLocks noGrp="1"/>
          </p:cNvSpPr>
          <p:nvPr>
            <p:ph type="title"/>
          </p:nvPr>
        </p:nvSpPr>
        <p:spPr/>
        <p:txBody>
          <a:bodyPr/>
          <a:lstStyle/>
          <a:p>
            <a:r>
              <a:rPr lang="en-US" dirty="0"/>
              <a:t>Links from Chat During the Meeting</a:t>
            </a:r>
          </a:p>
        </p:txBody>
      </p:sp>
      <p:sp>
        <p:nvSpPr>
          <p:cNvPr id="3" name="Content Placeholder 2">
            <a:extLst>
              <a:ext uri="{FF2B5EF4-FFF2-40B4-BE49-F238E27FC236}">
                <a16:creationId xmlns:a16="http://schemas.microsoft.com/office/drawing/2014/main" id="{A1D76A47-5AC5-4C4B-9F6A-303E1EB21FA5}"/>
              </a:ext>
            </a:extLst>
          </p:cNvPr>
          <p:cNvSpPr>
            <a:spLocks noGrp="1"/>
          </p:cNvSpPr>
          <p:nvPr>
            <p:ph idx="1"/>
          </p:nvPr>
        </p:nvSpPr>
        <p:spPr/>
        <p:txBody>
          <a:bodyPr>
            <a:normAutofit/>
          </a:bodyPr>
          <a:lstStyle/>
          <a:p>
            <a:r>
              <a:rPr lang="en-US" sz="2000" u="sng" dirty="0">
                <a:hlinkClick r:id="rId2"/>
              </a:rPr>
              <a:t>https://www.coursera.org/learn/recruitment-minorities-clinical-trials</a:t>
            </a:r>
            <a:endParaRPr lang="en-US" sz="2000" u="sng" dirty="0"/>
          </a:p>
          <a:p>
            <a:r>
              <a:rPr lang="en-US" sz="2000" u="sng" dirty="0">
                <a:hlinkClick r:id="rId3"/>
              </a:rPr>
              <a:t>https://victr.vumc.org/dissemination-of-research-results/</a:t>
            </a:r>
            <a:endParaRPr lang="en-US" sz="2000" u="sng" dirty="0"/>
          </a:p>
          <a:p>
            <a:r>
              <a:rPr lang="en-US" sz="2000" u="sng" dirty="0">
                <a:hlinkClick r:id="rId4"/>
              </a:rPr>
              <a:t>https://trialinnovationnetwork.org/recruitment-retention-tool kit/</a:t>
            </a:r>
            <a:endParaRPr lang="en-US" sz="2000" u="sng" dirty="0"/>
          </a:p>
          <a:p>
            <a:r>
              <a:rPr lang="en-US" sz="2000" u="sng" dirty="0">
                <a:hlinkClick r:id="rId5"/>
              </a:rPr>
              <a:t>https://link.springer.com/content/pdf /10.1186/s12874-021-01240-x.pdf</a:t>
            </a:r>
            <a:endParaRPr lang="en-US" sz="2000" u="sng" dirty="0"/>
          </a:p>
          <a:p>
            <a:r>
              <a:rPr lang="en-US" sz="2000" u="sng" dirty="0">
                <a:hlinkClick r:id="rId6"/>
              </a:rPr>
              <a:t>https://www.bookreporter.com/reviews/the-organ-thieves-the-shocking-story-of-the-first-heart-transplant-in-the-segregated-south</a:t>
            </a:r>
            <a:endParaRPr lang="en-US" sz="2000" dirty="0"/>
          </a:p>
          <a:p>
            <a:r>
              <a:rPr lang="en-US" sz="2000" u="sng" dirty="0">
                <a:hlinkClick r:id="rId7"/>
              </a:rPr>
              <a:t>https://rampages.us/studentexp2/unlocking-health-equity/</a:t>
            </a:r>
            <a:endParaRPr lang="en-US" sz="2000" u="sng" dirty="0"/>
          </a:p>
          <a:p>
            <a:r>
              <a:rPr lang="en-US" sz="2000" u="sng" dirty="0">
                <a:hlinkClick r:id="rId8"/>
              </a:rPr>
              <a:t>https://trialinnovationnetwork.org/community-engagement-during-covid-19/?key-element=1604</a:t>
            </a:r>
            <a:endParaRPr lang="en-US" sz="2000" u="sng" dirty="0"/>
          </a:p>
          <a:p>
            <a:r>
              <a:rPr lang="en-US" sz="2000" u="sng" dirty="0">
                <a:hlinkClick r:id="rId9"/>
              </a:rPr>
              <a:t>https://www.cultureshiftteam.com/</a:t>
            </a:r>
            <a:endParaRPr lang="en-US" sz="2000" dirty="0"/>
          </a:p>
        </p:txBody>
      </p:sp>
    </p:spTree>
    <p:extLst>
      <p:ext uri="{BB962C8B-B14F-4D97-AF65-F5344CB8AC3E}">
        <p14:creationId xmlns:p14="http://schemas.microsoft.com/office/powerpoint/2010/main" val="2326816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598990-868B-4FA1-BCC1-A49316FBB588}"/>
              </a:ext>
            </a:extLst>
          </p:cNvPr>
          <p:cNvSpPr>
            <a:spLocks noGrp="1"/>
          </p:cNvSpPr>
          <p:nvPr>
            <p:ph type="title"/>
          </p:nvPr>
        </p:nvSpPr>
        <p:spPr/>
        <p:txBody>
          <a:bodyPr/>
          <a:lstStyle/>
          <a:p>
            <a:r>
              <a:rPr lang="en-US" dirty="0"/>
              <a:t>Background </a:t>
            </a:r>
          </a:p>
        </p:txBody>
      </p:sp>
    </p:spTree>
    <p:extLst>
      <p:ext uri="{BB962C8B-B14F-4D97-AF65-F5344CB8AC3E}">
        <p14:creationId xmlns:p14="http://schemas.microsoft.com/office/powerpoint/2010/main" val="1101799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136" y="6030075"/>
            <a:ext cx="885925" cy="672438"/>
          </a:xfrm>
          <a:prstGeom prst="rect">
            <a:avLst/>
          </a:prstGeom>
        </p:spPr>
      </p:pic>
      <p:sp>
        <p:nvSpPr>
          <p:cNvPr id="6" name="Rectangle 5"/>
          <p:cNvSpPr/>
          <p:nvPr/>
        </p:nvSpPr>
        <p:spPr>
          <a:xfrm>
            <a:off x="2813426" y="6212406"/>
            <a:ext cx="1048332" cy="307777"/>
          </a:xfrm>
          <a:prstGeom prst="rect">
            <a:avLst/>
          </a:prstGeom>
        </p:spPr>
        <p:txBody>
          <a:bodyPr wrap="square">
            <a:spAutoFit/>
          </a:bodyPr>
          <a:lstStyle/>
          <a:p>
            <a:r>
              <a:rPr lang="en-US" sz="1400" dirty="0">
                <a:solidFill>
                  <a:schemeClr val="bg1"/>
                </a:solidFill>
                <a:latin typeface="Montserrat Black" panose="00000A00000000000000" pitchFamily="50" charset="0"/>
              </a:rPr>
              <a:t>BACPAC</a:t>
            </a:r>
          </a:p>
        </p:txBody>
      </p:sp>
      <p:pic>
        <p:nvPicPr>
          <p:cNvPr id="5" name="Picture 4">
            <a:extLst>
              <a:ext uri="{FF2B5EF4-FFF2-40B4-BE49-F238E27FC236}">
                <a16:creationId xmlns:a16="http://schemas.microsoft.com/office/drawing/2014/main" id="{DB1D3E57-A2CC-4502-9B0B-F77C88FB13A7}"/>
              </a:ext>
            </a:extLst>
          </p:cNvPr>
          <p:cNvPicPr>
            <a:picLocks noChangeAspect="1"/>
          </p:cNvPicPr>
          <p:nvPr/>
        </p:nvPicPr>
        <p:blipFill>
          <a:blip r:embed="rId4"/>
          <a:stretch>
            <a:fillRect/>
          </a:stretch>
        </p:blipFill>
        <p:spPr>
          <a:xfrm>
            <a:off x="6495783" y="554777"/>
            <a:ext cx="5375160" cy="5072743"/>
          </a:xfrm>
          <a:prstGeom prst="rect">
            <a:avLst/>
          </a:prstGeom>
        </p:spPr>
      </p:pic>
      <p:sp>
        <p:nvSpPr>
          <p:cNvPr id="2" name="Title 1">
            <a:extLst>
              <a:ext uri="{FF2B5EF4-FFF2-40B4-BE49-F238E27FC236}">
                <a16:creationId xmlns:a16="http://schemas.microsoft.com/office/drawing/2014/main" id="{D1755CB7-5727-437A-B110-42FBA55DBA49}"/>
              </a:ext>
            </a:extLst>
          </p:cNvPr>
          <p:cNvSpPr>
            <a:spLocks noGrp="1"/>
          </p:cNvSpPr>
          <p:nvPr>
            <p:ph type="title"/>
          </p:nvPr>
        </p:nvSpPr>
        <p:spPr>
          <a:xfrm>
            <a:off x="814136" y="1502242"/>
            <a:ext cx="5045242" cy="2215516"/>
          </a:xfrm>
        </p:spPr>
        <p:txBody>
          <a:bodyPr>
            <a:normAutofit fontScale="90000"/>
          </a:bodyPr>
          <a:lstStyle/>
          <a:p>
            <a:r>
              <a:rPr lang="en-US" dirty="0"/>
              <a:t>Anticipated changes to the racial majority by 2055</a:t>
            </a:r>
          </a:p>
        </p:txBody>
      </p:sp>
    </p:spTree>
    <p:extLst>
      <p:ext uri="{BB962C8B-B14F-4D97-AF65-F5344CB8AC3E}">
        <p14:creationId xmlns:p14="http://schemas.microsoft.com/office/powerpoint/2010/main" val="39814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089-D67F-4236-9545-F4A4DEC1AA12}"/>
              </a:ext>
            </a:extLst>
          </p:cNvPr>
          <p:cNvSpPr>
            <a:spLocks noGrp="1"/>
          </p:cNvSpPr>
          <p:nvPr>
            <p:ph type="title"/>
          </p:nvPr>
        </p:nvSpPr>
        <p:spPr/>
        <p:txBody>
          <a:bodyPr/>
          <a:lstStyle/>
          <a:p>
            <a:r>
              <a:rPr lang="en-US" dirty="0"/>
              <a:t>Underrepresentation in clinical research </a:t>
            </a:r>
          </a:p>
        </p:txBody>
      </p:sp>
      <p:sp>
        <p:nvSpPr>
          <p:cNvPr id="3" name="Content Placeholder 2">
            <a:extLst>
              <a:ext uri="{FF2B5EF4-FFF2-40B4-BE49-F238E27FC236}">
                <a16:creationId xmlns:a16="http://schemas.microsoft.com/office/drawing/2014/main" id="{3411F760-03C7-42BC-B47E-9F5E92898FDA}"/>
              </a:ext>
            </a:extLst>
          </p:cNvPr>
          <p:cNvSpPr>
            <a:spLocks noGrp="1"/>
          </p:cNvSpPr>
          <p:nvPr>
            <p:ph idx="1"/>
          </p:nvPr>
        </p:nvSpPr>
        <p:spPr>
          <a:xfrm>
            <a:off x="914400" y="1477282"/>
            <a:ext cx="10243457" cy="4351338"/>
          </a:xfrm>
        </p:spPr>
        <p:txBody>
          <a:bodyPr/>
          <a:lstStyle/>
          <a:p>
            <a:r>
              <a:rPr lang="en-US" dirty="0"/>
              <a:t>Black or African American individuals represent 13.4% of the population, yet the FDA reports </a:t>
            </a:r>
            <a:r>
              <a:rPr lang="en-US" b="1" dirty="0"/>
              <a:t>show that only 5% of clinical trial participants </a:t>
            </a:r>
            <a:r>
              <a:rPr lang="en-US" dirty="0"/>
              <a:t>come from this demographic. </a:t>
            </a:r>
          </a:p>
          <a:p>
            <a:r>
              <a:rPr lang="en-US" dirty="0"/>
              <a:t>Hispanic or Latino heritage individuals, represent almost one fifth (18.1%) of the population yet </a:t>
            </a:r>
            <a:r>
              <a:rPr lang="en-US" b="1" dirty="0"/>
              <a:t>only 1% of trial participants. </a:t>
            </a:r>
          </a:p>
          <a:p>
            <a:r>
              <a:rPr lang="en-US" dirty="0"/>
              <a:t>It’s important to include diverse populations to understand the generalizability of study findings</a:t>
            </a:r>
          </a:p>
          <a:p>
            <a:r>
              <a:rPr lang="en-US" dirty="0"/>
              <a:t>Racially diverse populations often have a higher burden of disease </a:t>
            </a:r>
          </a:p>
        </p:txBody>
      </p:sp>
      <p:sp>
        <p:nvSpPr>
          <p:cNvPr id="5" name="TextBox 4">
            <a:extLst>
              <a:ext uri="{FF2B5EF4-FFF2-40B4-BE49-F238E27FC236}">
                <a16:creationId xmlns:a16="http://schemas.microsoft.com/office/drawing/2014/main" id="{69F81DD3-6DFB-4880-97FC-49AC26E2CFE2}"/>
              </a:ext>
            </a:extLst>
          </p:cNvPr>
          <p:cNvSpPr txBox="1"/>
          <p:nvPr/>
        </p:nvSpPr>
        <p:spPr>
          <a:xfrm>
            <a:off x="976819" y="5380851"/>
            <a:ext cx="7520048" cy="430887"/>
          </a:xfrm>
          <a:prstGeom prst="rect">
            <a:avLst/>
          </a:prstGeom>
          <a:noFill/>
        </p:spPr>
        <p:txBody>
          <a:bodyPr wrap="square">
            <a:spAutoFit/>
          </a:bodyPr>
          <a:lstStyle/>
          <a:p>
            <a:r>
              <a:rPr lang="en-US" sz="1100" dirty="0">
                <a:effectLst/>
              </a:rPr>
              <a:t>Diversity in Clinical Trials. (n.d.). </a:t>
            </a:r>
            <a:r>
              <a:rPr lang="en-US" sz="1100" i="1" dirty="0">
                <a:effectLst/>
              </a:rPr>
              <a:t>Clinical Research Pathways</a:t>
            </a:r>
            <a:r>
              <a:rPr lang="en-US" sz="1100" dirty="0">
                <a:effectLst/>
              </a:rPr>
              <a:t>. Retrieved July 8, 2021, from </a:t>
            </a:r>
            <a:r>
              <a:rPr lang="en-US" sz="1100" dirty="0">
                <a:effectLst/>
                <a:hlinkClick r:id="rId2"/>
              </a:rPr>
              <a:t>https://clinicalresearchpathways.org/diversity/</a:t>
            </a:r>
            <a:endParaRPr lang="en-US" sz="1100" dirty="0">
              <a:effectLst/>
            </a:endParaRPr>
          </a:p>
        </p:txBody>
      </p:sp>
    </p:spTree>
    <p:extLst>
      <p:ext uri="{BB962C8B-B14F-4D97-AF65-F5344CB8AC3E}">
        <p14:creationId xmlns:p14="http://schemas.microsoft.com/office/powerpoint/2010/main" val="2479604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386E-04B8-4A63-9E27-81861EC081DC}"/>
              </a:ext>
            </a:extLst>
          </p:cNvPr>
          <p:cNvSpPr>
            <a:spLocks noGrp="1"/>
          </p:cNvSpPr>
          <p:nvPr>
            <p:ph type="title"/>
          </p:nvPr>
        </p:nvSpPr>
        <p:spPr/>
        <p:txBody>
          <a:bodyPr/>
          <a:lstStyle/>
          <a:p>
            <a:r>
              <a:rPr lang="en-US" dirty="0"/>
              <a:t>Racial health disparities </a:t>
            </a:r>
          </a:p>
        </p:txBody>
      </p:sp>
      <p:sp>
        <p:nvSpPr>
          <p:cNvPr id="3" name="Content Placeholder 2">
            <a:extLst>
              <a:ext uri="{FF2B5EF4-FFF2-40B4-BE49-F238E27FC236}">
                <a16:creationId xmlns:a16="http://schemas.microsoft.com/office/drawing/2014/main" id="{9283558E-FACB-4AFC-BD54-9EE88977373D}"/>
              </a:ext>
            </a:extLst>
          </p:cNvPr>
          <p:cNvSpPr>
            <a:spLocks noGrp="1"/>
          </p:cNvSpPr>
          <p:nvPr>
            <p:ph idx="1"/>
          </p:nvPr>
        </p:nvSpPr>
        <p:spPr/>
        <p:txBody>
          <a:bodyPr/>
          <a:lstStyle/>
          <a:p>
            <a:r>
              <a:rPr lang="en-US" dirty="0"/>
              <a:t>For women over the age of 30, pregnancy related mortality for black and AI/AN women was four to five times higher than it was for white women.</a:t>
            </a:r>
          </a:p>
          <a:p>
            <a:r>
              <a:rPr lang="en-US" dirty="0"/>
              <a:t>The risk of diabetes is 77% higher among African Americans than among non-Hispanic white Americans.</a:t>
            </a:r>
          </a:p>
          <a:p>
            <a:r>
              <a:rPr lang="en-US" dirty="0"/>
              <a:t>Last six months of life is $7,100 more expensive to the Medicare system for Black people, and $6,100 more expensive for Hispanics, compared with white people.</a:t>
            </a:r>
          </a:p>
          <a:p>
            <a:endParaRPr lang="en-US" dirty="0"/>
          </a:p>
        </p:txBody>
      </p:sp>
      <p:sp>
        <p:nvSpPr>
          <p:cNvPr id="5" name="TextBox 4">
            <a:extLst>
              <a:ext uri="{FF2B5EF4-FFF2-40B4-BE49-F238E27FC236}">
                <a16:creationId xmlns:a16="http://schemas.microsoft.com/office/drawing/2014/main" id="{739963B3-C23A-4FCE-ADF9-EEFF48860D09}"/>
              </a:ext>
            </a:extLst>
          </p:cNvPr>
          <p:cNvSpPr txBox="1"/>
          <p:nvPr/>
        </p:nvSpPr>
        <p:spPr>
          <a:xfrm>
            <a:off x="970807" y="5325624"/>
            <a:ext cx="7282543" cy="430887"/>
          </a:xfrm>
          <a:prstGeom prst="rect">
            <a:avLst/>
          </a:prstGeom>
          <a:noFill/>
        </p:spPr>
        <p:txBody>
          <a:bodyPr wrap="square">
            <a:spAutoFit/>
          </a:bodyPr>
          <a:lstStyle/>
          <a:p>
            <a:r>
              <a:rPr lang="en-US" sz="1100" dirty="0" err="1"/>
              <a:t>Byhoff</a:t>
            </a:r>
            <a:r>
              <a:rPr lang="en-US" sz="1100" dirty="0"/>
              <a:t>, E., Harris, J. A., </a:t>
            </a:r>
            <a:r>
              <a:rPr lang="en-US" sz="1100" dirty="0" err="1"/>
              <a:t>Langa</a:t>
            </a:r>
            <a:r>
              <a:rPr lang="en-US" sz="1100" dirty="0"/>
              <a:t>, K. M., &amp; </a:t>
            </a:r>
            <a:r>
              <a:rPr lang="en-US" sz="1100" dirty="0" err="1"/>
              <a:t>Iwashyna</a:t>
            </a:r>
            <a:r>
              <a:rPr lang="en-US" sz="1100" dirty="0"/>
              <a:t>, T. J. (2016). Racial and Ethnic Differences in End-of-Life Medicare Expenditures. Journal of the American Geriatrics Society, 64(9), 1789–1797. https://doi.org/10.1111/jgs.14263</a:t>
            </a:r>
          </a:p>
        </p:txBody>
      </p:sp>
      <p:sp>
        <p:nvSpPr>
          <p:cNvPr id="7" name="TextBox 6">
            <a:extLst>
              <a:ext uri="{FF2B5EF4-FFF2-40B4-BE49-F238E27FC236}">
                <a16:creationId xmlns:a16="http://schemas.microsoft.com/office/drawing/2014/main" id="{56BD94AC-2AD6-4816-8343-C596C5E82060}"/>
              </a:ext>
            </a:extLst>
          </p:cNvPr>
          <p:cNvSpPr txBox="1"/>
          <p:nvPr/>
        </p:nvSpPr>
        <p:spPr>
          <a:xfrm>
            <a:off x="970808" y="4945613"/>
            <a:ext cx="6629400" cy="430887"/>
          </a:xfrm>
          <a:prstGeom prst="rect">
            <a:avLst/>
          </a:prstGeom>
          <a:noFill/>
        </p:spPr>
        <p:txBody>
          <a:bodyPr wrap="square">
            <a:spAutoFit/>
          </a:bodyPr>
          <a:lstStyle/>
          <a:p>
            <a:r>
              <a:rPr lang="en-US" sz="1100" dirty="0"/>
              <a:t>Health Inequality Actually Is a “Black and White Issue”, Research Says. (n.d.). Retrieved July 8, 2021, from https://healthblog.uofmhealth.org/lifestyle/health-inequality-actually-a-black-and-white-issue-research-says</a:t>
            </a:r>
          </a:p>
        </p:txBody>
      </p:sp>
    </p:spTree>
    <p:extLst>
      <p:ext uri="{BB962C8B-B14F-4D97-AF65-F5344CB8AC3E}">
        <p14:creationId xmlns:p14="http://schemas.microsoft.com/office/powerpoint/2010/main" val="2527930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C014-2BD2-4539-AE12-317F0E860930}"/>
              </a:ext>
            </a:extLst>
          </p:cNvPr>
          <p:cNvSpPr>
            <a:spLocks noGrp="1"/>
          </p:cNvSpPr>
          <p:nvPr>
            <p:ph type="title"/>
          </p:nvPr>
        </p:nvSpPr>
        <p:spPr/>
        <p:txBody>
          <a:bodyPr/>
          <a:lstStyle/>
          <a:p>
            <a:r>
              <a:rPr lang="en-US" dirty="0"/>
              <a:t>Origins of racial health disparities </a:t>
            </a:r>
          </a:p>
        </p:txBody>
      </p:sp>
      <p:sp>
        <p:nvSpPr>
          <p:cNvPr id="3" name="Content Placeholder 2">
            <a:extLst>
              <a:ext uri="{FF2B5EF4-FFF2-40B4-BE49-F238E27FC236}">
                <a16:creationId xmlns:a16="http://schemas.microsoft.com/office/drawing/2014/main" id="{BD724647-A430-4AC4-94D0-446604516B5E}"/>
              </a:ext>
            </a:extLst>
          </p:cNvPr>
          <p:cNvSpPr>
            <a:spLocks noGrp="1"/>
          </p:cNvSpPr>
          <p:nvPr>
            <p:ph idx="1"/>
          </p:nvPr>
        </p:nvSpPr>
        <p:spPr>
          <a:xfrm>
            <a:off x="838200" y="1825625"/>
            <a:ext cx="4237234" cy="4351338"/>
          </a:xfrm>
        </p:spPr>
        <p:txBody>
          <a:bodyPr/>
          <a:lstStyle/>
          <a:p>
            <a:r>
              <a:rPr lang="en-US" dirty="0"/>
              <a:t>Health disparities </a:t>
            </a:r>
            <a:r>
              <a:rPr lang="en-US" b="1" dirty="0"/>
              <a:t>are preventable differences in the burden of disease</a:t>
            </a:r>
            <a:r>
              <a:rPr lang="en-US" dirty="0"/>
              <a:t>, that are experienced by socially disadvantaged populations.</a:t>
            </a:r>
          </a:p>
          <a:p>
            <a:r>
              <a:rPr lang="en-US" dirty="0"/>
              <a:t>Social determinants of health and social factors are racialized and create racial disparities in health care</a:t>
            </a:r>
          </a:p>
          <a:p>
            <a:endParaRPr lang="en-US" dirty="0"/>
          </a:p>
        </p:txBody>
      </p:sp>
      <p:pic>
        <p:nvPicPr>
          <p:cNvPr id="4" name="Picture 3">
            <a:extLst>
              <a:ext uri="{FF2B5EF4-FFF2-40B4-BE49-F238E27FC236}">
                <a16:creationId xmlns:a16="http://schemas.microsoft.com/office/drawing/2014/main" id="{329E9C1D-1DC8-4DE3-9EC9-86C81E937F5B}"/>
              </a:ext>
            </a:extLst>
          </p:cNvPr>
          <p:cNvPicPr>
            <a:picLocks noChangeAspect="1"/>
          </p:cNvPicPr>
          <p:nvPr/>
        </p:nvPicPr>
        <p:blipFill>
          <a:blip r:embed="rId3"/>
          <a:stretch>
            <a:fillRect/>
          </a:stretch>
        </p:blipFill>
        <p:spPr>
          <a:xfrm>
            <a:off x="5442634" y="1389810"/>
            <a:ext cx="6279424" cy="3359187"/>
          </a:xfrm>
          <a:prstGeom prst="rect">
            <a:avLst/>
          </a:prstGeom>
        </p:spPr>
      </p:pic>
      <p:sp>
        <p:nvSpPr>
          <p:cNvPr id="6" name="TextBox 5">
            <a:extLst>
              <a:ext uri="{FF2B5EF4-FFF2-40B4-BE49-F238E27FC236}">
                <a16:creationId xmlns:a16="http://schemas.microsoft.com/office/drawing/2014/main" id="{0A33FBDE-A64D-42AC-991B-0DAB20E38C04}"/>
              </a:ext>
            </a:extLst>
          </p:cNvPr>
          <p:cNvSpPr txBox="1"/>
          <p:nvPr/>
        </p:nvSpPr>
        <p:spPr>
          <a:xfrm>
            <a:off x="911432" y="5262243"/>
            <a:ext cx="5251862" cy="430887"/>
          </a:xfrm>
          <a:prstGeom prst="rect">
            <a:avLst/>
          </a:prstGeom>
          <a:noFill/>
        </p:spPr>
        <p:txBody>
          <a:bodyPr wrap="square">
            <a:spAutoFit/>
          </a:bodyPr>
          <a:lstStyle/>
          <a:p>
            <a:r>
              <a:rPr lang="en-US" sz="1100" dirty="0"/>
              <a:t>CDC. Community Health and Program Services (CHAPS): Health Disparities Among Racial/Ethnic Populations. Atlanta: U.S. Department of Health and Human Services; 2008</a:t>
            </a:r>
          </a:p>
        </p:txBody>
      </p:sp>
    </p:spTree>
    <p:extLst>
      <p:ext uri="{BB962C8B-B14F-4D97-AF65-F5344CB8AC3E}">
        <p14:creationId xmlns:p14="http://schemas.microsoft.com/office/powerpoint/2010/main" val="29298633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3BD71-7726-4AAB-9A0B-F18E4537EAE6}"/>
              </a:ext>
            </a:extLst>
          </p:cNvPr>
          <p:cNvSpPr>
            <a:spLocks noGrp="1"/>
          </p:cNvSpPr>
          <p:nvPr>
            <p:ph type="title"/>
          </p:nvPr>
        </p:nvSpPr>
        <p:spPr/>
        <p:txBody>
          <a:bodyPr/>
          <a:lstStyle/>
          <a:p>
            <a:r>
              <a:rPr lang="en-US" dirty="0"/>
              <a:t>Overall Approaches and Strategies</a:t>
            </a:r>
          </a:p>
        </p:txBody>
      </p:sp>
    </p:spTree>
    <p:extLst>
      <p:ext uri="{BB962C8B-B14F-4D97-AF65-F5344CB8AC3E}">
        <p14:creationId xmlns:p14="http://schemas.microsoft.com/office/powerpoint/2010/main" val="3583780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source_x0020_Type xmlns="29d0e5fa-a94e-455b-89b8-27bd30cb9e73">Templates</Resource_x0020_Type>
    <Description0 xmlns="29d0e5fa-a94e-455b-89b8-27bd30cb9e73">Widescreen Slide Template</Description0>
    <Version_x0020_Date xmlns="29d0e5fa-a94e-455b-89b8-27bd30cb9e73">2020-06-08T04:00:00+00:00</Version_x0020_Date>
    <_dlc_DocId xmlns="6f55eb7e-dc68-4a5f-bf52-2294c729e0aa">34THVRFVUD6J-1506713341-22</_dlc_DocId>
    <_dlc_DocIdUrl xmlns="6f55eb7e-dc68-4a5f-bf52-2294c729e0aa">
      <Url>https://flow.dcri.duke.edu/sites/tin/_layouts/15/DocIdRedir.aspx?ID=34THVRFVUD6J-1506713341-22</Url>
      <Description>34THVRFVUD6J-1506713341-22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9D83024168584E94023F1621FB43B8" ma:contentTypeVersion="3" ma:contentTypeDescription="Create a new document." ma:contentTypeScope="" ma:versionID="c95b9649f9c9751b28eb9cfd85eaf68c">
  <xsd:schema xmlns:xsd="http://www.w3.org/2001/XMLSchema" xmlns:xs="http://www.w3.org/2001/XMLSchema" xmlns:p="http://schemas.microsoft.com/office/2006/metadata/properties" xmlns:ns2="6f55eb7e-dc68-4a5f-bf52-2294c729e0aa" xmlns:ns3="29d0e5fa-a94e-455b-89b8-27bd30cb9e73" targetNamespace="http://schemas.microsoft.com/office/2006/metadata/properties" ma:root="true" ma:fieldsID="b7d02fc58c6d33435345e1d484781689" ns2:_="" ns3:_="">
    <xsd:import namespace="6f55eb7e-dc68-4a5f-bf52-2294c729e0aa"/>
    <xsd:import namespace="29d0e5fa-a94e-455b-89b8-27bd30cb9e73"/>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Version_x0020_Date" minOccurs="0"/>
                <xsd:element ref="ns3:Resourc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5eb7e-dc68-4a5f-bf52-2294c729e0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9d0e5fa-a94e-455b-89b8-27bd30cb9e73"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Version_x0020_Date" ma:index="12" nillable="true" ma:displayName="Version Date" ma:format="DateOnly" ma:internalName="Version_x0020_Date">
      <xsd:simpleType>
        <xsd:restriction base="dms:DateTime"/>
      </xsd:simpleType>
    </xsd:element>
    <xsd:element name="Resource_x0020_Type" ma:index="13" nillable="true" ma:displayName="Resource Type" ma:default="Select one" ma:format="Dropdown" ma:internalName="Resource_x0020_Type">
      <xsd:simpleType>
        <xsd:restriction base="dms:Choice">
          <xsd:enumeration value="Select one"/>
          <xsd:enumeration value="MOP"/>
          <xsd:enumeration value="Templates"/>
          <xsd:enumeration value="Access Request"/>
          <xsd:enumeration value="Logos"/>
          <xsd:enumeration value="Distribution List"/>
          <xsd:enumeration value="SharePoint"/>
          <xsd:enumeration value="Guidance Documents"/>
          <xsd:enumeration value="Governance Document"/>
          <xsd:enumeration value="Training"/>
          <xsd:enumeration value="Innovations Catalogue"/>
          <xsd:enumeration value="Organizational Cha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91FA52-DFE2-4904-8976-27173B003230}">
  <ds:schemaRefs>
    <ds:schemaRef ds:uri="6f55eb7e-dc68-4a5f-bf52-2294c729e0aa"/>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29d0e5fa-a94e-455b-89b8-27bd30cb9e73"/>
    <ds:schemaRef ds:uri="http://schemas.microsoft.com/office/2006/metadata/properties"/>
  </ds:schemaRefs>
</ds:datastoreItem>
</file>

<file path=customXml/itemProps2.xml><?xml version="1.0" encoding="utf-8"?>
<ds:datastoreItem xmlns:ds="http://schemas.openxmlformats.org/officeDocument/2006/customXml" ds:itemID="{BED48B63-5EA1-4C6D-BEF2-5F6EAC915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5eb7e-dc68-4a5f-bf52-2294c729e0aa"/>
    <ds:schemaRef ds:uri="29d0e5fa-a94e-455b-89b8-27bd30cb9e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CAF43B-9A70-49F1-8C29-28EFD8A34DAA}">
  <ds:schemaRefs>
    <ds:schemaRef ds:uri="http://schemas.microsoft.com/sharepoint/events"/>
  </ds:schemaRefs>
</ds:datastoreItem>
</file>

<file path=customXml/itemProps4.xml><?xml version="1.0" encoding="utf-8"?>
<ds:datastoreItem xmlns:ds="http://schemas.openxmlformats.org/officeDocument/2006/customXml" ds:itemID="{CFF21F3A-27D3-4F88-958C-BF3C74ACE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1027</TotalTime>
  <Words>2642</Words>
  <Application>Microsoft Office PowerPoint</Application>
  <PresentationFormat>Widescreen</PresentationFormat>
  <Paragraphs>202</Paragraphs>
  <Slides>32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Unicode MS</vt:lpstr>
      <vt:lpstr>BlinkMacSystemFont</vt:lpstr>
      <vt:lpstr>Calibri</vt:lpstr>
      <vt:lpstr>Montserrat Black</vt:lpstr>
      <vt:lpstr>Open Sans</vt:lpstr>
      <vt:lpstr>Wingdings</vt:lpstr>
      <vt:lpstr>1_Office Theme</vt:lpstr>
      <vt:lpstr>Recruitment and Engagement of Diverse Populations </vt:lpstr>
      <vt:lpstr>Overall approaches to recruiting diverse populations</vt:lpstr>
      <vt:lpstr>Goals</vt:lpstr>
      <vt:lpstr>Background </vt:lpstr>
      <vt:lpstr>Anticipated changes to the racial majority by 2055</vt:lpstr>
      <vt:lpstr>Underrepresentation in clinical research </vt:lpstr>
      <vt:lpstr>Racial health disparities </vt:lpstr>
      <vt:lpstr>Origins of racial health disparities </vt:lpstr>
      <vt:lpstr>Overall Approaches and Strategies</vt:lpstr>
      <vt:lpstr>Applying a health equity lens in research </vt:lpstr>
      <vt:lpstr>Material strategies for promoting racial diversity in research</vt:lpstr>
      <vt:lpstr>Material strategies for promoting racial diversity in research</vt:lpstr>
      <vt:lpstr>Material strategies for promoting racial diversity in research</vt:lpstr>
      <vt:lpstr>Resources </vt:lpstr>
      <vt:lpstr>Faster Together, Enhancing the Recruitment of Minorities in Clinical Trials</vt:lpstr>
      <vt:lpstr>Underrepresented Populations in Research</vt:lpstr>
      <vt:lpstr>Importance of Diversity in Clinical Trials</vt:lpstr>
      <vt:lpstr>Barriers to Participation of Racial and Ethnic Minorities</vt:lpstr>
      <vt:lpstr>Massive Open Online Course</vt:lpstr>
      <vt:lpstr>Course Development Team</vt:lpstr>
      <vt:lpstr>Development Process</vt:lpstr>
      <vt:lpstr>Course Structure</vt:lpstr>
      <vt:lpstr>Module Format</vt:lpstr>
      <vt:lpstr>Interviews with Research Participants</vt:lpstr>
      <vt:lpstr>In-video Questions</vt:lpstr>
      <vt:lpstr>Course Participation</vt:lpstr>
      <vt:lpstr>Feedback</vt:lpstr>
      <vt:lpstr>Evaluation</vt:lpstr>
      <vt:lpstr>We welcome your feedback</vt:lpstr>
      <vt:lpstr>Questions</vt:lpstr>
      <vt:lpstr>Next Open Forum</vt:lpstr>
      <vt:lpstr>Links from Chat During the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Princess Abbott</dc:creator>
  <cp:lastModifiedBy>Schorr, Matt</cp:lastModifiedBy>
  <cp:revision>119</cp:revision>
  <dcterms:created xsi:type="dcterms:W3CDTF">2016-11-28T18:21:41Z</dcterms:created>
  <dcterms:modified xsi:type="dcterms:W3CDTF">2021-07-16T15:35:00Z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0x010100D89D83024168584E94023F1621FB43B8</vt:lpwstr>
  </property>
  <property fmtid="{D5CDD505-2E9C-101B-9397-08002B2CF9AE}" pid="3" name="_dlc_DocIdItemGuid">
    <vt:lpwstr>2bb05448-1559-4160-90fe-fe41de4c38ee</vt:lpwstr>
  </property>
</Properties>
</file>