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26"/>
  </p:notesMasterIdLst>
  <p:handoutMasterIdLst>
    <p:handoutMasterId r:id="rId27"/>
  </p:handoutMasterIdLst>
  <p:sldIdLst>
    <p:sldId id="271" r:id="rId2"/>
    <p:sldId id="270" r:id="rId3"/>
    <p:sldId id="281" r:id="rId4"/>
    <p:sldId id="282" r:id="rId5"/>
    <p:sldId id="276" r:id="rId6"/>
    <p:sldId id="279" r:id="rId7"/>
    <p:sldId id="280" r:id="rId8"/>
    <p:sldId id="283" r:id="rId9"/>
    <p:sldId id="274" r:id="rId10"/>
    <p:sldId id="284" r:id="rId11"/>
    <p:sldId id="285" r:id="rId12"/>
    <p:sldId id="286" r:id="rId13"/>
    <p:sldId id="287" r:id="rId14"/>
    <p:sldId id="288" r:id="rId15"/>
    <p:sldId id="289" r:id="rId16"/>
    <p:sldId id="290" r:id="rId17"/>
    <p:sldId id="275" r:id="rId18"/>
    <p:sldId id="291" r:id="rId19"/>
    <p:sldId id="292" r:id="rId20"/>
    <p:sldId id="298" r:id="rId21"/>
    <p:sldId id="294" r:id="rId22"/>
    <p:sldId id="295" r:id="rId23"/>
    <p:sldId id="296" r:id="rId24"/>
    <p:sldId id="297"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njoo Huisung Pacifici" initials="EHP" lastIdx="11" clrIdx="0">
    <p:extLst>
      <p:ext uri="{19B8F6BF-5375-455C-9EA6-DF929625EA0E}">
        <p15:presenceInfo xmlns:p15="http://schemas.microsoft.com/office/powerpoint/2012/main" userId="Eunjoo Huisung Pacific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FDC"/>
    <a:srgbClr val="FA94B1"/>
    <a:srgbClr val="B30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92" autoAdjust="0"/>
    <p:restoredTop sz="96395" autoAdjust="0"/>
  </p:normalViewPr>
  <p:slideViewPr>
    <p:cSldViewPr snapToGrid="0">
      <p:cViewPr varScale="1">
        <p:scale>
          <a:sx n="115" d="100"/>
          <a:sy n="115" d="100"/>
        </p:scale>
        <p:origin x="1116" y="10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81" d="100"/>
          <a:sy n="81" d="100"/>
        </p:scale>
        <p:origin x="372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2AF-4673-884C-4E26015FC86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2AF-4673-884C-4E26015FC86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2AF-4673-884C-4E26015FC866}"/>
              </c:ext>
            </c:extLst>
          </c:dPt>
          <c:dLbls>
            <c:dLbl>
              <c:idx val="0"/>
              <c:layout>
                <c:manualLayout>
                  <c:x val="-0.15970588235294117"/>
                  <c:y val="-6.8024200013763511E-2"/>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F2AF-4673-884C-4E26015FC866}"/>
                </c:ext>
              </c:extLst>
            </c:dLbl>
            <c:dLbl>
              <c:idx val="1"/>
              <c:layout>
                <c:manualLayout>
                  <c:x val="0.13414151850928135"/>
                  <c:y val="-5.3130620898239923E-2"/>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F2AF-4673-884C-4E26015FC866}"/>
                </c:ext>
              </c:extLst>
            </c:dLbl>
            <c:dLbl>
              <c:idx val="2"/>
              <c:layout>
                <c:manualLayout>
                  <c:x val="9.6469430291801758E-2"/>
                  <c:y val="0.11582984675350719"/>
                </c:manualLayout>
              </c:layout>
              <c:dLblPos val="bestFit"/>
              <c:showLegendKey val="0"/>
              <c:showVal val="1"/>
              <c:showCatName val="0"/>
              <c:showSerName val="0"/>
              <c:showPercent val="1"/>
              <c:showBubbleSize val="0"/>
              <c:extLst>
                <c:ext xmlns:c15="http://schemas.microsoft.com/office/drawing/2012/chart" uri="{CE6537A1-D6FC-4f65-9D91-7224C49458BB}">
                  <c15:layout>
                    <c:manualLayout>
                      <c:w val="0.18996535573172921"/>
                      <c:h val="0.12359720417284924"/>
                    </c:manualLayout>
                  </c15:layout>
                </c:ext>
                <c:ext xmlns:c16="http://schemas.microsoft.com/office/drawing/2014/chart" uri="{C3380CC4-5D6E-409C-BE32-E72D297353CC}">
                  <c16:uniqueId val="{00000005-F2AF-4673-884C-4E26015FC86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'[ACRP Results (monitoring in i-i trials) .xlsx]for-investigator-initiated-1jya'!$A$4:$A$6</c:f>
              <c:strCache>
                <c:ptCount val="3"/>
                <c:pt idx="0">
                  <c:v>Yes</c:v>
                </c:pt>
                <c:pt idx="1">
                  <c:v>No</c:v>
                </c:pt>
                <c:pt idx="2">
                  <c:v>Not working on investigator-initiated trials at this time</c:v>
                </c:pt>
              </c:strCache>
            </c:strRef>
          </c:cat>
          <c:val>
            <c:numRef>
              <c:f>'[ACRP Results (monitoring in i-i trials) .xlsx]for-investigator-initiated-1jya'!$B$4:$B$6</c:f>
              <c:numCache>
                <c:formatCode>General</c:formatCode>
                <c:ptCount val="3"/>
                <c:pt idx="0">
                  <c:v>13</c:v>
                </c:pt>
                <c:pt idx="1">
                  <c:v>8</c:v>
                </c:pt>
                <c:pt idx="2">
                  <c:v>2</c:v>
                </c:pt>
              </c:numCache>
            </c:numRef>
          </c:val>
          <c:extLst>
            <c:ext xmlns:c16="http://schemas.microsoft.com/office/drawing/2014/chart" uri="{C3380CC4-5D6E-409C-BE32-E72D297353CC}">
              <c16:uniqueId val="{00000006-F2AF-4673-884C-4E26015FC866}"/>
            </c:ext>
          </c:extLst>
        </c:ser>
        <c:dLbls>
          <c:dLblPos val="bestFit"/>
          <c:showLegendKey val="0"/>
          <c:showVal val="0"/>
          <c:showCatName val="0"/>
          <c:showSerName val="0"/>
          <c:showPercent val="1"/>
          <c:showBubbleSize val="0"/>
          <c:showLeaderLines val="1"/>
        </c:dLbls>
        <c:firstSliceAng val="0"/>
      </c:pieChart>
      <c:spPr>
        <a:noFill/>
        <a:ln>
          <a:noFill/>
        </a:ln>
        <a:effectLst/>
      </c:spPr>
    </c:plotArea>
    <c:legend>
      <c:legendPos val="b"/>
      <c:legendEntry>
        <c:idx val="0"/>
        <c:delete val="1"/>
      </c:legendEntry>
      <c:legendEntry>
        <c:idx val="1"/>
        <c:delete val="1"/>
      </c:legendEntry>
      <c:layout>
        <c:manualLayout>
          <c:xMode val="edge"/>
          <c:yMode val="edge"/>
          <c:x val="0.68331082766237927"/>
          <c:y val="0.19326056375174969"/>
          <c:w val="0.24024362320422024"/>
          <c:h val="0.4990656383166563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0" i="0" u="none" strike="noStrike" kern="1200" spc="0" baseline="0">
                <a:solidFill>
                  <a:schemeClr val="tx1">
                    <a:lumMod val="65000"/>
                    <a:lumOff val="35000"/>
                  </a:schemeClr>
                </a:solidFill>
                <a:latin typeface="+mn-lt"/>
                <a:ea typeface="+mn-ea"/>
                <a:cs typeface="+mn-cs"/>
              </a:defRPr>
            </a:pPr>
            <a:r>
              <a:rPr lang="en-US" sz="1200" dirty="0">
                <a:solidFill>
                  <a:schemeClr val="tx1">
                    <a:lumMod val="65000"/>
                    <a:lumOff val="35000"/>
                  </a:schemeClr>
                </a:solidFill>
                <a:latin typeface="Arial" panose="020B0604020202020204" pitchFamily="34" charset="0"/>
                <a:cs typeface="Arial" panose="020B0604020202020204" pitchFamily="34" charset="0"/>
              </a:rPr>
              <a:t>Fall 2017</a:t>
            </a:r>
            <a:br>
              <a:rPr lang="en-US" sz="1200" dirty="0">
                <a:solidFill>
                  <a:schemeClr val="tx1">
                    <a:lumMod val="65000"/>
                    <a:lumOff val="35000"/>
                  </a:schemeClr>
                </a:solidFill>
                <a:latin typeface="Arial" panose="020B0604020202020204" pitchFamily="34" charset="0"/>
                <a:cs typeface="Arial" panose="020B0604020202020204" pitchFamily="34" charset="0"/>
              </a:rPr>
            </a:br>
            <a:endParaRPr lang="en-US" sz="1200" dirty="0">
              <a:solidFill>
                <a:schemeClr val="tx1">
                  <a:lumMod val="65000"/>
                  <a:lumOff val="35000"/>
                </a:schemeClr>
              </a:solidFill>
              <a:latin typeface="Arial" panose="020B0604020202020204" pitchFamily="34" charset="0"/>
              <a:cs typeface="Arial" panose="020B0604020202020204" pitchFamily="34" charset="0"/>
            </a:endParaRPr>
          </a:p>
        </c:rich>
      </c:tx>
      <c:layout>
        <c:manualLayout>
          <c:xMode val="edge"/>
          <c:yMode val="edge"/>
          <c:x val="0.76169996811047025"/>
          <c:y val="0.49718793269630646"/>
        </c:manualLayout>
      </c:layout>
      <c:overlay val="0"/>
      <c:spPr>
        <a:noFill/>
        <a:ln>
          <a:noFill/>
        </a:ln>
        <a:effectLst/>
      </c:spPr>
      <c:txPr>
        <a:bodyPr rot="0" spcFirstLastPara="1" vertOverflow="ellipsis" vert="horz" wrap="square" anchor="ctr" anchorCtr="1"/>
        <a:lstStyle/>
        <a:p>
          <a:pPr algn="l">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48-4B79-AB93-44EC514C089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48-4B79-AB93-44EC514C0894}"/>
              </c:ext>
            </c:extLst>
          </c:dPt>
          <c:dLbls>
            <c:dLbl>
              <c:idx val="0"/>
              <c:layout>
                <c:manualLayout>
                  <c:x val="-0.20252309120347323"/>
                  <c:y val="-5.0736602664672947E-2"/>
                </c:manualLayout>
              </c:layout>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7748-4B79-AB93-44EC514C0894}"/>
                </c:ext>
              </c:extLst>
            </c:dLbl>
            <c:dLbl>
              <c:idx val="1"/>
              <c:layout>
                <c:manualLayout>
                  <c:x val="0.18463992752006811"/>
                  <c:y val="8.9377391414793741E-2"/>
                </c:manualLayout>
              </c:layout>
              <c:tx>
                <c:rich>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1300" dirty="0">
                        <a:latin typeface="Arial" panose="020B0604020202020204" pitchFamily="34" charset="0"/>
                        <a:cs typeface="Arial" panose="020B0604020202020204" pitchFamily="34" charset="0"/>
                      </a:rPr>
                      <a:t>23, </a:t>
                    </a:r>
                    <a:fld id="{3BE8EFA6-B645-4BF2-A062-B6C168AD3703}" type="PERCENTAGE">
                      <a:rPr lang="en-US" sz="1300" smtClean="0">
                        <a:latin typeface="Arial" panose="020B0604020202020204" pitchFamily="34" charset="0"/>
                        <a:cs typeface="Arial" panose="020B0604020202020204" pitchFamily="34" charset="0"/>
                      </a:rPr>
                      <a:pPr>
                        <a:defRPr sz="1300">
                          <a:latin typeface="Arial" panose="020B0604020202020204" pitchFamily="34" charset="0"/>
                          <a:cs typeface="Arial" panose="020B0604020202020204" pitchFamily="34" charset="0"/>
                        </a:defRPr>
                      </a:pPr>
                      <a:t>[PERCENTAGE]</a:t>
                    </a:fld>
                    <a:endParaRPr lang="en-US" sz="130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7748-4B79-AB93-44EC514C089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37</c:v>
                </c:pt>
                <c:pt idx="1">
                  <c:v>23</c:v>
                </c:pt>
              </c:numCache>
            </c:numRef>
          </c:val>
          <c:extLst>
            <c:ext xmlns:c16="http://schemas.microsoft.com/office/drawing/2014/chart" uri="{C3380CC4-5D6E-409C-BE32-E72D297353CC}">
              <c16:uniqueId val="{00000004-7748-4B79-AB93-44EC514C0894}"/>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72742225712501329"/>
          <c:y val="0.35860004550191549"/>
          <c:w val="0.220085615651059"/>
          <c:h val="8.53899752360613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Sheet1!$A$2:$A$5</c:f>
              <c:numCache>
                <c:formatCode>0%</c:formatCode>
                <c:ptCount val="4"/>
                <c:pt idx="0">
                  <c:v>0</c:v>
                </c:pt>
                <c:pt idx="1">
                  <c:v>0.33</c:v>
                </c:pt>
                <c:pt idx="2">
                  <c:v>0.67</c:v>
                </c:pt>
                <c:pt idx="3">
                  <c:v>1</c:v>
                </c:pt>
              </c:numCache>
            </c:numRef>
          </c:cat>
          <c:val>
            <c:numRef>
              <c:f>Sheet1!$B$2:$B$5</c:f>
              <c:numCache>
                <c:formatCode>General</c:formatCode>
                <c:ptCount val="4"/>
                <c:pt idx="0">
                  <c:v>31</c:v>
                </c:pt>
                <c:pt idx="1">
                  <c:v>33</c:v>
                </c:pt>
                <c:pt idx="2">
                  <c:v>19</c:v>
                </c:pt>
                <c:pt idx="3">
                  <c:v>1</c:v>
                </c:pt>
              </c:numCache>
            </c:numRef>
          </c:val>
          <c:extLst>
            <c:ext xmlns:c16="http://schemas.microsoft.com/office/drawing/2014/chart" uri="{C3380CC4-5D6E-409C-BE32-E72D297353CC}">
              <c16:uniqueId val="{00000000-4B96-41C2-B391-C792199C8E5D}"/>
            </c:ext>
          </c:extLst>
        </c:ser>
        <c:dLbls>
          <c:showLegendKey val="0"/>
          <c:showVal val="0"/>
          <c:showCatName val="0"/>
          <c:showSerName val="0"/>
          <c:showPercent val="0"/>
          <c:showBubbleSize val="0"/>
        </c:dLbls>
        <c:gapWidth val="219"/>
        <c:overlap val="-27"/>
        <c:axId val="-1315959616"/>
        <c:axId val="-1494815984"/>
      </c:barChart>
      <c:catAx>
        <c:axId val="-1315959616"/>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crossAx val="-1494815984"/>
        <c:crosses val="autoZero"/>
        <c:auto val="1"/>
        <c:lblAlgn val="ctr"/>
        <c:lblOffset val="100"/>
        <c:noMultiLvlLbl val="0"/>
      </c:catAx>
      <c:valAx>
        <c:axId val="-1494815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crossAx val="-131595961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lumMod val="50000"/>
            </a:schemeClr>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66023019320099"/>
          <c:y val="0.121414435870625"/>
          <c:w val="0.50267953961359801"/>
          <c:h val="0.77288172180682901"/>
        </c:manualLayout>
      </c:layout>
      <c:pieChart>
        <c:varyColors val="1"/>
        <c:ser>
          <c:idx val="0"/>
          <c:order val="0"/>
          <c:tx>
            <c:strRef>
              <c:f>Sheet1!$B$1</c:f>
              <c:strCache>
                <c:ptCount val="1"/>
                <c:pt idx="0">
                  <c:v>Series 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701-4F9E-A4B1-AF8E452FCE34}"/>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8701-4F9E-A4B1-AF8E452FCE34}"/>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8701-4F9E-A4B1-AF8E452FCE3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701-4F9E-A4B1-AF8E452FCE34}"/>
              </c:ext>
            </c:extLst>
          </c:dPt>
          <c:dPt>
            <c:idx val="4"/>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9-8701-4F9E-A4B1-AF8E452FCE34}"/>
              </c:ext>
            </c:extLst>
          </c:dPt>
          <c:dLbls>
            <c:dLbl>
              <c:idx val="0"/>
              <c:layout>
                <c:manualLayout>
                  <c:x val="-0.22393102992383701"/>
                  <c:y val="-6.4954106953908894E-2"/>
                </c:manualLayout>
              </c:layout>
              <c:tx>
                <c:rich>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b="0" dirty="0">
                        <a:solidFill>
                          <a:schemeClr val="tx1"/>
                        </a:solidFill>
                      </a:rPr>
                      <a:t>Strongly Agree: 57% (</a:t>
                    </a:r>
                    <a:fld id="{4A83F1CD-EA34-A04C-8BE5-A05268C9C3BF}" type="VALUE">
                      <a:rPr lang="en-US" sz="1000" b="0" i="0" u="none" strike="noStrike" kern="1200" baseline="0" smtClean="0">
                        <a:solidFill>
                          <a:schemeClr val="tx1"/>
                        </a:solidFill>
                      </a:rPr>
                      <a:pPr>
                        <a:defRPr/>
                      </a:pPr>
                      <a:t>[VALUE]</a:t>
                    </a:fld>
                    <a:r>
                      <a:rPr lang="en-US" sz="1000" b="0" i="0" u="none" strike="noStrike" kern="1200" baseline="0" dirty="0">
                        <a:solidFill>
                          <a:schemeClr val="tx1"/>
                        </a:solidFill>
                      </a:rPr>
                      <a:t>)</a:t>
                    </a:r>
                  </a:p>
                </c:rich>
              </c:tx>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8701-4F9E-A4B1-AF8E452FCE34}"/>
                </c:ext>
              </c:extLst>
            </c:dLbl>
            <c:dLbl>
              <c:idx val="1"/>
              <c:layout>
                <c:manualLayout>
                  <c:x val="0.21351673423008999"/>
                  <c:y val="-3.8131509585128197E-2"/>
                </c:manualLayout>
              </c:layout>
              <c:tx>
                <c:rich>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b="0" dirty="0">
                        <a:solidFill>
                          <a:schemeClr val="tx1"/>
                        </a:solidFill>
                      </a:rPr>
                      <a:t>Somewhat Agree: 33% (25)</a:t>
                    </a:r>
                  </a:p>
                </c:rich>
              </c:tx>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701-4F9E-A4B1-AF8E452FCE34}"/>
                </c:ext>
              </c:extLst>
            </c:dLbl>
            <c:dLbl>
              <c:idx val="2"/>
              <c:layout>
                <c:manualLayout>
                  <c:x val="-8.116042109781163E-2"/>
                  <c:y val="0.14874007031977654"/>
                </c:manualLayout>
              </c:layout>
              <c:tx>
                <c:rich>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b="0" dirty="0">
                        <a:solidFill>
                          <a:schemeClr val="tx1"/>
                        </a:solidFill>
                      </a:rPr>
                      <a:t>Neither Agree nor Disagree: 2% (2)</a:t>
                    </a:r>
                  </a:p>
                </c:rich>
              </c:tx>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701-4F9E-A4B1-AF8E452FCE34}"/>
                </c:ext>
              </c:extLst>
            </c:dLbl>
            <c:dLbl>
              <c:idx val="3"/>
              <c:layout>
                <c:manualLayout>
                  <c:x val="7.8455906949105633E-2"/>
                  <c:y val="-1.2456670880001941E-2"/>
                </c:manualLayout>
              </c:layout>
              <c:tx>
                <c:rich>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b="0" dirty="0">
                        <a:solidFill>
                          <a:schemeClr val="tx1"/>
                        </a:solidFill>
                      </a:rPr>
                      <a:t>Somewhat Disagree: 2% (2)</a:t>
                    </a:r>
                  </a:p>
                </c:rich>
              </c:tx>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42790909028094187"/>
                      <c:h val="0.14432126517854513"/>
                    </c:manualLayout>
                  </c15:layout>
                </c:ext>
                <c:ext xmlns:c16="http://schemas.microsoft.com/office/drawing/2014/chart" uri="{C3380CC4-5D6E-409C-BE32-E72D297353CC}">
                  <c16:uniqueId val="{00000007-8701-4F9E-A4B1-AF8E452FCE34}"/>
                </c:ext>
              </c:extLst>
            </c:dLbl>
            <c:dLbl>
              <c:idx val="4"/>
              <c:layout>
                <c:manualLayout>
                  <c:x val="0.32487559600720389"/>
                  <c:y val="1.100009643129155E-2"/>
                </c:manualLayout>
              </c:layout>
              <c:tx>
                <c:rich>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b="0" dirty="0">
                        <a:solidFill>
                          <a:schemeClr val="tx1"/>
                        </a:solidFill>
                      </a:rPr>
                      <a:t>Strongly Disagree: 6% (4)</a:t>
                    </a:r>
                  </a:p>
                </c:rich>
              </c:tx>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9693764782055746"/>
                      <c:h val="0.14432126517854513"/>
                    </c:manualLayout>
                  </c15:layout>
                </c:ext>
                <c:ext xmlns:c16="http://schemas.microsoft.com/office/drawing/2014/chart" uri="{C3380CC4-5D6E-409C-BE32-E72D297353CC}">
                  <c16:uniqueId val="{00000009-8701-4F9E-A4B1-AF8E452FCE34}"/>
                </c:ext>
              </c:extLst>
            </c:dLbl>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Strongly Agree</c:v>
                </c:pt>
                <c:pt idx="1">
                  <c:v>Somewhat Agree</c:v>
                </c:pt>
                <c:pt idx="2">
                  <c:v>Neither agree nor disagree</c:v>
                </c:pt>
                <c:pt idx="3">
                  <c:v>Somewhat Disagree</c:v>
                </c:pt>
                <c:pt idx="4">
                  <c:v>Strongly Disagree</c:v>
                </c:pt>
              </c:strCache>
            </c:strRef>
          </c:cat>
          <c:val>
            <c:numRef>
              <c:f>Sheet1!$B$2:$B$6</c:f>
              <c:numCache>
                <c:formatCode>General</c:formatCode>
                <c:ptCount val="5"/>
                <c:pt idx="0">
                  <c:v>43</c:v>
                </c:pt>
                <c:pt idx="1">
                  <c:v>25</c:v>
                </c:pt>
                <c:pt idx="2">
                  <c:v>2</c:v>
                </c:pt>
                <c:pt idx="3">
                  <c:v>2</c:v>
                </c:pt>
                <c:pt idx="4">
                  <c:v>4</c:v>
                </c:pt>
              </c:numCache>
            </c:numRef>
          </c:val>
          <c:extLst>
            <c:ext xmlns:c16="http://schemas.microsoft.com/office/drawing/2014/chart" uri="{C3380CC4-5D6E-409C-BE32-E72D297353CC}">
              <c16:uniqueId val="{0000000A-8701-4F9E-A4B1-AF8E452FCE3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BA9F5D-43E3-41F7-8A18-7B7962592019}" type="doc">
      <dgm:prSet loTypeId="urn:microsoft.com/office/officeart/2005/8/layout/venn1" loCatId="relationship" qsTypeId="urn:microsoft.com/office/officeart/2005/8/quickstyle/simple1" qsCatId="simple" csTypeId="urn:microsoft.com/office/officeart/2005/8/colors/accent3_3" csCatId="accent3" phldr="1"/>
      <dgm:spPr/>
      <dgm:t>
        <a:bodyPr/>
        <a:lstStyle/>
        <a:p>
          <a:endParaRPr lang="en-US"/>
        </a:p>
      </dgm:t>
    </dgm:pt>
    <dgm:pt modelId="{9DECEB6C-ED71-438D-B46B-C0041C6700A4}">
      <dgm:prSet phldrT="[Text]" custT="1"/>
      <dgm:spPr>
        <a:xfrm>
          <a:off x="1518734" y="225235"/>
          <a:ext cx="2564351" cy="2564351"/>
        </a:xfrm>
        <a:prstGeom prst="ellipse">
          <a:avLst/>
        </a:prstGeom>
        <a:solidFill>
          <a:srgbClr val="9BBB59">
            <a:shade val="80000"/>
            <a:alpha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sz="1700" b="1" dirty="0">
            <a:solidFill>
              <a:sysClr val="windowText" lastClr="000000">
                <a:lumMod val="65000"/>
                <a:lumOff val="35000"/>
              </a:sysClr>
            </a:solidFill>
            <a:latin typeface="Calibri"/>
            <a:ea typeface="+mn-ea"/>
            <a:cs typeface="+mn-cs"/>
          </a:endParaRPr>
        </a:p>
      </dgm:t>
    </dgm:pt>
    <dgm:pt modelId="{5C29F522-CFCC-44ED-B93D-DE80EBFC4828}" type="parTrans" cxnId="{2F21338E-5FD5-4BE2-95FD-32CCB6480FB8}">
      <dgm:prSet/>
      <dgm:spPr/>
      <dgm:t>
        <a:bodyPr/>
        <a:lstStyle/>
        <a:p>
          <a:endParaRPr lang="en-US"/>
        </a:p>
      </dgm:t>
    </dgm:pt>
    <dgm:pt modelId="{1122274E-3908-4942-AD22-F12FE9C43DFB}" type="sibTrans" cxnId="{2F21338E-5FD5-4BE2-95FD-32CCB6480FB8}">
      <dgm:prSet/>
      <dgm:spPr/>
      <dgm:t>
        <a:bodyPr/>
        <a:lstStyle/>
        <a:p>
          <a:endParaRPr lang="en-US"/>
        </a:p>
      </dgm:t>
    </dgm:pt>
    <dgm:pt modelId="{B85F2DEB-9860-4D4A-96DC-57551502EC46}">
      <dgm:prSet phldrT="[Text]" custT="1"/>
      <dgm:spPr>
        <a:xfrm>
          <a:off x="2241454" y="1625371"/>
          <a:ext cx="2564351" cy="2564351"/>
        </a:xfrm>
        <a:prstGeom prst="ellipse">
          <a:avLst/>
        </a:prstGeom>
        <a:solidFill>
          <a:srgbClr val="9BBB59">
            <a:shade val="80000"/>
            <a:alpha val="50000"/>
            <a:hueOff val="109454"/>
            <a:satOff val="-716"/>
            <a:lumOff val="12277"/>
            <a:alphaOff val="0"/>
          </a:srgbClr>
        </a:solidFill>
        <a:ln w="25400" cap="flat" cmpd="sng" algn="ctr">
          <a:solidFill>
            <a:sysClr val="window" lastClr="FFFFFF">
              <a:hueOff val="0"/>
              <a:satOff val="0"/>
              <a:lumOff val="0"/>
              <a:alphaOff val="0"/>
            </a:sysClr>
          </a:solidFill>
          <a:prstDash val="solid"/>
        </a:ln>
        <a:effectLst/>
      </dgm:spPr>
      <dgm:t>
        <a:bodyPr/>
        <a:lstStyle/>
        <a:p>
          <a:endParaRPr lang="en-US" sz="1700" b="1" dirty="0">
            <a:solidFill>
              <a:sysClr val="windowText" lastClr="000000">
                <a:lumMod val="65000"/>
                <a:lumOff val="35000"/>
              </a:sysClr>
            </a:solidFill>
            <a:latin typeface="Calibri"/>
            <a:ea typeface="+mn-ea"/>
            <a:cs typeface="+mn-cs"/>
          </a:endParaRPr>
        </a:p>
        <a:p>
          <a:endParaRPr lang="en-US" sz="1700" b="1" dirty="0">
            <a:solidFill>
              <a:sysClr val="windowText" lastClr="000000">
                <a:lumMod val="65000"/>
                <a:lumOff val="35000"/>
              </a:sysClr>
            </a:solidFill>
            <a:latin typeface="Calibri"/>
            <a:ea typeface="+mn-ea"/>
            <a:cs typeface="+mn-cs"/>
          </a:endParaRPr>
        </a:p>
        <a:p>
          <a:endParaRPr lang="en-US" sz="1700" b="1" dirty="0">
            <a:solidFill>
              <a:sysClr val="windowText" lastClr="000000">
                <a:lumMod val="65000"/>
                <a:lumOff val="35000"/>
              </a:sysClr>
            </a:solidFill>
            <a:latin typeface="Calibri"/>
            <a:ea typeface="+mn-ea"/>
            <a:cs typeface="+mn-cs"/>
          </a:endParaRPr>
        </a:p>
        <a:p>
          <a:endParaRPr lang="en-US" sz="1700" b="1" dirty="0">
            <a:solidFill>
              <a:sysClr val="windowText" lastClr="000000">
                <a:lumMod val="65000"/>
                <a:lumOff val="35000"/>
              </a:sysClr>
            </a:solidFill>
            <a:latin typeface="Calibri"/>
            <a:ea typeface="+mn-ea"/>
            <a:cs typeface="+mn-cs"/>
          </a:endParaRPr>
        </a:p>
        <a:p>
          <a:endParaRPr lang="en-US" sz="1700" b="1" dirty="0">
            <a:solidFill>
              <a:sysClr val="windowText" lastClr="000000">
                <a:lumMod val="65000"/>
                <a:lumOff val="35000"/>
              </a:sysClr>
            </a:solidFill>
            <a:latin typeface="Calibri"/>
            <a:ea typeface="+mn-ea"/>
            <a:cs typeface="+mn-cs"/>
          </a:endParaRPr>
        </a:p>
        <a:p>
          <a:endParaRPr lang="en-US" sz="1700" b="1" dirty="0">
            <a:solidFill>
              <a:sysClr val="windowText" lastClr="000000">
                <a:lumMod val="65000"/>
                <a:lumOff val="35000"/>
              </a:sysClr>
            </a:solidFill>
            <a:latin typeface="Calibri"/>
            <a:ea typeface="+mn-ea"/>
            <a:cs typeface="+mn-cs"/>
          </a:endParaRPr>
        </a:p>
      </dgm:t>
    </dgm:pt>
    <dgm:pt modelId="{B09E1CFD-EC18-401C-8729-E0BA353DC769}" type="parTrans" cxnId="{17FC73D7-8BB3-4440-89F2-466B73E2FAE7}">
      <dgm:prSet/>
      <dgm:spPr/>
      <dgm:t>
        <a:bodyPr/>
        <a:lstStyle/>
        <a:p>
          <a:endParaRPr lang="en-US"/>
        </a:p>
      </dgm:t>
    </dgm:pt>
    <dgm:pt modelId="{710C6C29-C6DB-4F03-AAB2-3A00603A5B8E}" type="sibTrans" cxnId="{17FC73D7-8BB3-4440-89F2-466B73E2FAE7}">
      <dgm:prSet/>
      <dgm:spPr/>
      <dgm:t>
        <a:bodyPr/>
        <a:lstStyle/>
        <a:p>
          <a:endParaRPr lang="en-US"/>
        </a:p>
      </dgm:t>
    </dgm:pt>
    <dgm:pt modelId="{F409D36E-561E-4714-A627-D128068C2CBA}">
      <dgm:prSet phldrT="[Text]" custT="1"/>
      <dgm:spPr>
        <a:xfrm>
          <a:off x="785885" y="1625371"/>
          <a:ext cx="2564351" cy="2564351"/>
        </a:xfrm>
        <a:prstGeom prst="ellipse">
          <a:avLst/>
        </a:prstGeom>
        <a:solidFill>
          <a:srgbClr val="9BBB59">
            <a:shade val="80000"/>
            <a:alpha val="50000"/>
            <a:hueOff val="218907"/>
            <a:satOff val="-1431"/>
            <a:lumOff val="24554"/>
            <a:alphaOff val="0"/>
          </a:srgbClr>
        </a:solidFill>
        <a:ln w="25400" cap="flat" cmpd="sng" algn="ctr">
          <a:solidFill>
            <a:sysClr val="window" lastClr="FFFFFF">
              <a:hueOff val="0"/>
              <a:satOff val="0"/>
              <a:lumOff val="0"/>
              <a:alphaOff val="0"/>
            </a:sysClr>
          </a:solidFill>
          <a:prstDash val="solid"/>
        </a:ln>
        <a:effectLst/>
      </dgm:spPr>
      <dgm:t>
        <a:bodyPr/>
        <a:lstStyle/>
        <a:p>
          <a:endParaRPr lang="en-US" sz="1700" b="1" dirty="0">
            <a:solidFill>
              <a:sysClr val="windowText" lastClr="000000">
                <a:lumMod val="65000"/>
                <a:lumOff val="35000"/>
              </a:sysClr>
            </a:solidFill>
            <a:latin typeface="Calibri"/>
            <a:ea typeface="+mn-ea"/>
            <a:cs typeface="+mn-cs"/>
          </a:endParaRPr>
        </a:p>
        <a:p>
          <a:endParaRPr lang="en-US" sz="1700" b="1" dirty="0">
            <a:solidFill>
              <a:sysClr val="windowText" lastClr="000000">
                <a:lumMod val="65000"/>
                <a:lumOff val="35000"/>
              </a:sysClr>
            </a:solidFill>
            <a:latin typeface="Calibri"/>
            <a:ea typeface="+mn-ea"/>
            <a:cs typeface="+mn-cs"/>
          </a:endParaRPr>
        </a:p>
        <a:p>
          <a:endParaRPr lang="en-US" sz="1700" b="1" dirty="0">
            <a:solidFill>
              <a:sysClr val="windowText" lastClr="000000">
                <a:lumMod val="65000"/>
                <a:lumOff val="35000"/>
              </a:sysClr>
            </a:solidFill>
            <a:latin typeface="Calibri"/>
            <a:ea typeface="+mn-ea"/>
            <a:cs typeface="+mn-cs"/>
          </a:endParaRPr>
        </a:p>
        <a:p>
          <a:endParaRPr lang="en-US" sz="1700" b="1" dirty="0">
            <a:solidFill>
              <a:sysClr val="windowText" lastClr="000000">
                <a:lumMod val="65000"/>
                <a:lumOff val="35000"/>
              </a:sysClr>
            </a:solidFill>
            <a:latin typeface="Calibri"/>
            <a:ea typeface="+mn-ea"/>
            <a:cs typeface="+mn-cs"/>
          </a:endParaRPr>
        </a:p>
        <a:p>
          <a:endParaRPr lang="en-US" sz="1700" b="1" dirty="0">
            <a:solidFill>
              <a:sysClr val="windowText" lastClr="000000">
                <a:lumMod val="65000"/>
                <a:lumOff val="35000"/>
              </a:sysClr>
            </a:solidFill>
            <a:latin typeface="Calibri"/>
            <a:ea typeface="+mn-ea"/>
            <a:cs typeface="+mn-cs"/>
          </a:endParaRPr>
        </a:p>
        <a:p>
          <a:endParaRPr lang="en-US" sz="1700" dirty="0">
            <a:solidFill>
              <a:sysClr val="windowText" lastClr="000000">
                <a:lumMod val="65000"/>
                <a:lumOff val="35000"/>
              </a:sysClr>
            </a:solidFill>
            <a:latin typeface="Palatino Linotype"/>
            <a:ea typeface="+mn-ea"/>
            <a:cs typeface="+mn-cs"/>
          </a:endParaRPr>
        </a:p>
      </dgm:t>
    </dgm:pt>
    <dgm:pt modelId="{4118ACC0-FE42-4B0A-97E7-E88EA12CF975}" type="parTrans" cxnId="{B03D2195-3920-4FF9-8645-E11A8069B186}">
      <dgm:prSet/>
      <dgm:spPr/>
      <dgm:t>
        <a:bodyPr/>
        <a:lstStyle/>
        <a:p>
          <a:endParaRPr lang="en-US"/>
        </a:p>
      </dgm:t>
    </dgm:pt>
    <dgm:pt modelId="{A5C30F11-FEC9-484D-97FD-6F2E2D49342A}" type="sibTrans" cxnId="{B03D2195-3920-4FF9-8645-E11A8069B186}">
      <dgm:prSet/>
      <dgm:spPr/>
      <dgm:t>
        <a:bodyPr/>
        <a:lstStyle/>
        <a:p>
          <a:endParaRPr lang="en-US"/>
        </a:p>
      </dgm:t>
    </dgm:pt>
    <dgm:pt modelId="{25D8374D-EAD9-4010-ABE5-7DDEC7DB6AD0}" type="pres">
      <dgm:prSet presAssocID="{4FBA9F5D-43E3-41F7-8A18-7B7962592019}" presName="compositeShape" presStyleCnt="0">
        <dgm:presLayoutVars>
          <dgm:chMax val="7"/>
          <dgm:dir/>
          <dgm:resizeHandles val="exact"/>
        </dgm:presLayoutVars>
      </dgm:prSet>
      <dgm:spPr/>
      <dgm:t>
        <a:bodyPr/>
        <a:lstStyle/>
        <a:p>
          <a:endParaRPr lang="en-US"/>
        </a:p>
      </dgm:t>
    </dgm:pt>
    <dgm:pt modelId="{B3136DB2-403B-4E48-9C33-06D39A5A1497}" type="pres">
      <dgm:prSet presAssocID="{9DECEB6C-ED71-438D-B46B-C0041C6700A4}" presName="circ1" presStyleLbl="vennNode1" presStyleIdx="0" presStyleCnt="3" custLinFactNeighborY="3950"/>
      <dgm:spPr/>
      <dgm:t>
        <a:bodyPr/>
        <a:lstStyle/>
        <a:p>
          <a:endParaRPr lang="en-US"/>
        </a:p>
      </dgm:t>
    </dgm:pt>
    <dgm:pt modelId="{4FB1BFA9-1747-4FD9-9D2E-3C657A92F2EB}" type="pres">
      <dgm:prSet presAssocID="{9DECEB6C-ED71-438D-B46B-C0041C6700A4}" presName="circ1Tx" presStyleLbl="revTx" presStyleIdx="0" presStyleCnt="0">
        <dgm:presLayoutVars>
          <dgm:chMax val="0"/>
          <dgm:chPref val="0"/>
          <dgm:bulletEnabled val="1"/>
        </dgm:presLayoutVars>
      </dgm:prSet>
      <dgm:spPr/>
      <dgm:t>
        <a:bodyPr/>
        <a:lstStyle/>
        <a:p>
          <a:endParaRPr lang="en-US"/>
        </a:p>
      </dgm:t>
    </dgm:pt>
    <dgm:pt modelId="{8090D0F2-8EEA-4DD5-9F55-904CE6C17071}" type="pres">
      <dgm:prSet presAssocID="{B85F2DEB-9860-4D4A-96DC-57551502EC46}" presName="circ2" presStyleLbl="vennNode1" presStyleIdx="1" presStyleCnt="3" custLinFactNeighborX="-7900" custLinFactNeighborY="-3950"/>
      <dgm:spPr/>
      <dgm:t>
        <a:bodyPr/>
        <a:lstStyle/>
        <a:p>
          <a:endParaRPr lang="en-US"/>
        </a:p>
      </dgm:t>
    </dgm:pt>
    <dgm:pt modelId="{7694B40C-BDF8-4FF1-9F04-B2E6C449594A}" type="pres">
      <dgm:prSet presAssocID="{B85F2DEB-9860-4D4A-96DC-57551502EC46}" presName="circ2Tx" presStyleLbl="revTx" presStyleIdx="0" presStyleCnt="0">
        <dgm:presLayoutVars>
          <dgm:chMax val="0"/>
          <dgm:chPref val="0"/>
          <dgm:bulletEnabled val="1"/>
        </dgm:presLayoutVars>
      </dgm:prSet>
      <dgm:spPr/>
      <dgm:t>
        <a:bodyPr/>
        <a:lstStyle/>
        <a:p>
          <a:endParaRPr lang="en-US"/>
        </a:p>
      </dgm:t>
    </dgm:pt>
    <dgm:pt modelId="{CA504EAC-24D2-470E-AD9A-5A81E298FE38}" type="pres">
      <dgm:prSet presAssocID="{F409D36E-561E-4714-A627-D128068C2CBA}" presName="circ3" presStyleLbl="vennNode1" presStyleIdx="2" presStyleCnt="3" custLinFactNeighborX="7505" custLinFactNeighborY="-3950"/>
      <dgm:spPr/>
      <dgm:t>
        <a:bodyPr/>
        <a:lstStyle/>
        <a:p>
          <a:endParaRPr lang="en-US"/>
        </a:p>
      </dgm:t>
    </dgm:pt>
    <dgm:pt modelId="{4AECAA83-0A68-40DB-BD0A-187032B9B1E7}" type="pres">
      <dgm:prSet presAssocID="{F409D36E-561E-4714-A627-D128068C2CBA}" presName="circ3Tx" presStyleLbl="revTx" presStyleIdx="0" presStyleCnt="0">
        <dgm:presLayoutVars>
          <dgm:chMax val="0"/>
          <dgm:chPref val="0"/>
          <dgm:bulletEnabled val="1"/>
        </dgm:presLayoutVars>
      </dgm:prSet>
      <dgm:spPr/>
      <dgm:t>
        <a:bodyPr/>
        <a:lstStyle/>
        <a:p>
          <a:endParaRPr lang="en-US"/>
        </a:p>
      </dgm:t>
    </dgm:pt>
  </dgm:ptLst>
  <dgm:cxnLst>
    <dgm:cxn modelId="{BF13DF2A-D579-4E6B-9055-33B2D67B50D8}" type="presOf" srcId="{9DECEB6C-ED71-438D-B46B-C0041C6700A4}" destId="{4FB1BFA9-1747-4FD9-9D2E-3C657A92F2EB}" srcOrd="1" destOrd="0" presId="urn:microsoft.com/office/officeart/2005/8/layout/venn1"/>
    <dgm:cxn modelId="{E4C6A42D-7EEE-4F20-9164-EEC538426BA7}" type="presOf" srcId="{4FBA9F5D-43E3-41F7-8A18-7B7962592019}" destId="{25D8374D-EAD9-4010-ABE5-7DDEC7DB6AD0}" srcOrd="0" destOrd="0" presId="urn:microsoft.com/office/officeart/2005/8/layout/venn1"/>
    <dgm:cxn modelId="{1EF2B0D5-298B-4D50-A161-762CA1D4641A}" type="presOf" srcId="{F409D36E-561E-4714-A627-D128068C2CBA}" destId="{CA504EAC-24D2-470E-AD9A-5A81E298FE38}" srcOrd="0" destOrd="0" presId="urn:microsoft.com/office/officeart/2005/8/layout/venn1"/>
    <dgm:cxn modelId="{B03D2195-3920-4FF9-8645-E11A8069B186}" srcId="{4FBA9F5D-43E3-41F7-8A18-7B7962592019}" destId="{F409D36E-561E-4714-A627-D128068C2CBA}" srcOrd="2" destOrd="0" parTransId="{4118ACC0-FE42-4B0A-97E7-E88EA12CF975}" sibTransId="{A5C30F11-FEC9-484D-97FD-6F2E2D49342A}"/>
    <dgm:cxn modelId="{9D68A5CB-9222-4E79-B328-EB392415E3BB}" type="presOf" srcId="{9DECEB6C-ED71-438D-B46B-C0041C6700A4}" destId="{B3136DB2-403B-4E48-9C33-06D39A5A1497}" srcOrd="0" destOrd="0" presId="urn:microsoft.com/office/officeart/2005/8/layout/venn1"/>
    <dgm:cxn modelId="{C40BF1BC-112A-4E9C-B5C0-7FFDC56CC846}" type="presOf" srcId="{B85F2DEB-9860-4D4A-96DC-57551502EC46}" destId="{8090D0F2-8EEA-4DD5-9F55-904CE6C17071}" srcOrd="0" destOrd="0" presId="urn:microsoft.com/office/officeart/2005/8/layout/venn1"/>
    <dgm:cxn modelId="{D1B1D68B-4F97-42A9-A554-0F9A657745B3}" type="presOf" srcId="{F409D36E-561E-4714-A627-D128068C2CBA}" destId="{4AECAA83-0A68-40DB-BD0A-187032B9B1E7}" srcOrd="1" destOrd="0" presId="urn:microsoft.com/office/officeart/2005/8/layout/venn1"/>
    <dgm:cxn modelId="{17FC73D7-8BB3-4440-89F2-466B73E2FAE7}" srcId="{4FBA9F5D-43E3-41F7-8A18-7B7962592019}" destId="{B85F2DEB-9860-4D4A-96DC-57551502EC46}" srcOrd="1" destOrd="0" parTransId="{B09E1CFD-EC18-401C-8729-E0BA353DC769}" sibTransId="{710C6C29-C6DB-4F03-AAB2-3A00603A5B8E}"/>
    <dgm:cxn modelId="{A200B611-0A6D-48EE-8E07-E3B9A6D0C64A}" type="presOf" srcId="{B85F2DEB-9860-4D4A-96DC-57551502EC46}" destId="{7694B40C-BDF8-4FF1-9F04-B2E6C449594A}" srcOrd="1" destOrd="0" presId="urn:microsoft.com/office/officeart/2005/8/layout/venn1"/>
    <dgm:cxn modelId="{2F21338E-5FD5-4BE2-95FD-32CCB6480FB8}" srcId="{4FBA9F5D-43E3-41F7-8A18-7B7962592019}" destId="{9DECEB6C-ED71-438D-B46B-C0041C6700A4}" srcOrd="0" destOrd="0" parTransId="{5C29F522-CFCC-44ED-B93D-DE80EBFC4828}" sibTransId="{1122274E-3908-4942-AD22-F12FE9C43DFB}"/>
    <dgm:cxn modelId="{066E3F28-CFE6-4AF0-A38F-E46B4ABD0A3E}" type="presParOf" srcId="{25D8374D-EAD9-4010-ABE5-7DDEC7DB6AD0}" destId="{B3136DB2-403B-4E48-9C33-06D39A5A1497}" srcOrd="0" destOrd="0" presId="urn:microsoft.com/office/officeart/2005/8/layout/venn1"/>
    <dgm:cxn modelId="{5A04C823-235E-4B96-9AD9-AFE014C10700}" type="presParOf" srcId="{25D8374D-EAD9-4010-ABE5-7DDEC7DB6AD0}" destId="{4FB1BFA9-1747-4FD9-9D2E-3C657A92F2EB}" srcOrd="1" destOrd="0" presId="urn:microsoft.com/office/officeart/2005/8/layout/venn1"/>
    <dgm:cxn modelId="{8224F52D-40DA-476B-9BFE-537BDC93298E}" type="presParOf" srcId="{25D8374D-EAD9-4010-ABE5-7DDEC7DB6AD0}" destId="{8090D0F2-8EEA-4DD5-9F55-904CE6C17071}" srcOrd="2" destOrd="0" presId="urn:microsoft.com/office/officeart/2005/8/layout/venn1"/>
    <dgm:cxn modelId="{FF6F9D7A-B60E-4E1E-AC0A-C3F362B7D6E6}" type="presParOf" srcId="{25D8374D-EAD9-4010-ABE5-7DDEC7DB6AD0}" destId="{7694B40C-BDF8-4FF1-9F04-B2E6C449594A}" srcOrd="3" destOrd="0" presId="urn:microsoft.com/office/officeart/2005/8/layout/venn1"/>
    <dgm:cxn modelId="{FDC2156C-DE69-41B7-B100-5BA537C2E4E2}" type="presParOf" srcId="{25D8374D-EAD9-4010-ABE5-7DDEC7DB6AD0}" destId="{CA504EAC-24D2-470E-AD9A-5A81E298FE38}" srcOrd="4" destOrd="0" presId="urn:microsoft.com/office/officeart/2005/8/layout/venn1"/>
    <dgm:cxn modelId="{B8F565F9-4EA8-4B7A-BEA5-AD61632059CF}" type="presParOf" srcId="{25D8374D-EAD9-4010-ABE5-7DDEC7DB6AD0}" destId="{4AECAA83-0A68-40DB-BD0A-187032B9B1E7}" srcOrd="5"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FED0D60-2463-4315-A890-5CDF34355489}"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8CAB3705-2F13-4602-9F96-29CC388EFCC4}">
      <dgm:prSet phldrT="[Text]" custT="1"/>
      <dgm:spPr>
        <a:xfrm>
          <a:off x="78218" y="941782"/>
          <a:ext cx="8739470" cy="1272335"/>
        </a:xfrm>
        <a:prstGeom prst="rightArrow">
          <a:avLst>
            <a:gd name="adj1" fmla="val 50000"/>
            <a:gd name="adj2" fmla="val 5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sz="1000" dirty="0">
            <a:solidFill>
              <a:sysClr val="window" lastClr="FFFFFF"/>
            </a:solidFill>
            <a:latin typeface="Arial" panose="020B0604020202020204" pitchFamily="34" charset="0"/>
            <a:ea typeface="+mn-ea"/>
            <a:cs typeface="Arial" panose="020B0604020202020204" pitchFamily="34" charset="0"/>
          </a:endParaRPr>
        </a:p>
        <a:p>
          <a:r>
            <a:rPr lang="en-US" sz="1000" dirty="0">
              <a:solidFill>
                <a:sysClr val="window" lastClr="FFFFFF"/>
              </a:solidFill>
              <a:latin typeface="Arial" panose="020B0604020202020204" pitchFamily="34" charset="0"/>
              <a:ea typeface="+mn-ea"/>
              <a:cs typeface="Arial" panose="020B0604020202020204" pitchFamily="34" charset="0"/>
            </a:rPr>
            <a:t>CITI GCP: </a:t>
          </a:r>
          <a:br>
            <a:rPr lang="en-US" sz="1000" dirty="0">
              <a:solidFill>
                <a:sysClr val="window" lastClr="FFFFFF"/>
              </a:solidFill>
              <a:latin typeface="Arial" panose="020B0604020202020204" pitchFamily="34" charset="0"/>
              <a:ea typeface="+mn-ea"/>
              <a:cs typeface="Arial" panose="020B0604020202020204" pitchFamily="34" charset="0"/>
            </a:rPr>
          </a:br>
          <a:r>
            <a:rPr lang="en-US" sz="1000" dirty="0">
              <a:solidFill>
                <a:sysClr val="window" lastClr="FFFFFF"/>
              </a:solidFill>
              <a:latin typeface="Arial" panose="020B0604020202020204" pitchFamily="34" charset="0"/>
              <a:ea typeface="+mn-ea"/>
              <a:cs typeface="Arial" panose="020B0604020202020204" pitchFamily="34" charset="0"/>
            </a:rPr>
            <a:t>Discussion of monitoring concepts</a:t>
          </a:r>
        </a:p>
      </dgm:t>
    </dgm:pt>
    <dgm:pt modelId="{490D47BE-A81C-4F38-84F0-1B23F88D5406}" type="parTrans" cxnId="{3B57E613-BC4B-4A67-8F11-F481B26634E7}">
      <dgm:prSet/>
      <dgm:spPr/>
      <dgm:t>
        <a:bodyPr/>
        <a:lstStyle/>
        <a:p>
          <a:endParaRPr lang="en-US" sz="1000">
            <a:latin typeface="Arial" panose="020B0604020202020204" pitchFamily="34" charset="0"/>
            <a:cs typeface="Arial" panose="020B0604020202020204" pitchFamily="34" charset="0"/>
          </a:endParaRPr>
        </a:p>
      </dgm:t>
    </dgm:pt>
    <dgm:pt modelId="{9ABDDB0A-B264-4F7E-9093-AD9C1234033B}" type="sibTrans" cxnId="{3B57E613-BC4B-4A67-8F11-F481B26634E7}">
      <dgm:prSet/>
      <dgm:spPr/>
      <dgm:t>
        <a:bodyPr/>
        <a:lstStyle/>
        <a:p>
          <a:endParaRPr lang="en-US" sz="1000">
            <a:latin typeface="Arial" panose="020B0604020202020204" pitchFamily="34" charset="0"/>
            <a:cs typeface="Arial" panose="020B0604020202020204" pitchFamily="34" charset="0"/>
          </a:endParaRPr>
        </a:p>
      </dgm:t>
    </dgm:pt>
    <dgm:pt modelId="{F00246AF-9BD6-4F25-BC54-E559F4EA1317}">
      <dgm:prSet phldrT="[Text]" custT="1"/>
      <dgm:spPr>
        <a:xfrm>
          <a:off x="2092666" y="1365744"/>
          <a:ext cx="6725022" cy="1272335"/>
        </a:xfrm>
        <a:prstGeom prst="rightArrow">
          <a:avLst>
            <a:gd name="adj1" fmla="val 50000"/>
            <a:gd name="adj2" fmla="val 5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000" dirty="0">
              <a:solidFill>
                <a:sysClr val="window" lastClr="FFFFFF"/>
              </a:solidFill>
              <a:latin typeface="Arial" panose="020B0604020202020204" pitchFamily="34" charset="0"/>
              <a:ea typeface="+mn-ea"/>
              <a:cs typeface="Arial" panose="020B0604020202020204" pitchFamily="34" charset="0"/>
            </a:rPr>
            <a:t>CITI GCP: </a:t>
          </a:r>
          <a:br>
            <a:rPr lang="en-US" sz="1000" dirty="0">
              <a:solidFill>
                <a:sysClr val="window" lastClr="FFFFFF"/>
              </a:solidFill>
              <a:latin typeface="Arial" panose="020B0604020202020204" pitchFamily="34" charset="0"/>
              <a:ea typeface="+mn-ea"/>
              <a:cs typeface="Arial" panose="020B0604020202020204" pitchFamily="34" charset="0"/>
            </a:rPr>
          </a:br>
          <a:r>
            <a:rPr lang="en-US" sz="1000" dirty="0">
              <a:solidFill>
                <a:sysClr val="window" lastClr="FFFFFF"/>
              </a:solidFill>
              <a:latin typeface="Arial" panose="020B0604020202020204" pitchFamily="34" charset="0"/>
              <a:ea typeface="+mn-ea"/>
              <a:cs typeface="Arial" panose="020B0604020202020204" pitchFamily="34" charset="0"/>
            </a:rPr>
            <a:t>Discussion of advanced monitoring concepts</a:t>
          </a:r>
        </a:p>
      </dgm:t>
    </dgm:pt>
    <dgm:pt modelId="{00E05CC7-DB57-405C-B754-993D5DFA11C8}" type="parTrans" cxnId="{D7689BD6-5CD7-4576-8519-79A5C7D793E1}">
      <dgm:prSet/>
      <dgm:spPr/>
      <dgm:t>
        <a:bodyPr/>
        <a:lstStyle/>
        <a:p>
          <a:endParaRPr lang="en-US" sz="1000">
            <a:latin typeface="Arial" panose="020B0604020202020204" pitchFamily="34" charset="0"/>
            <a:cs typeface="Arial" panose="020B0604020202020204" pitchFamily="34" charset="0"/>
          </a:endParaRPr>
        </a:p>
      </dgm:t>
    </dgm:pt>
    <dgm:pt modelId="{22C69B37-4060-4AF6-A9AB-21C810003683}" type="sibTrans" cxnId="{D7689BD6-5CD7-4576-8519-79A5C7D793E1}">
      <dgm:prSet/>
      <dgm:spPr/>
      <dgm:t>
        <a:bodyPr/>
        <a:lstStyle/>
        <a:p>
          <a:endParaRPr lang="en-US" sz="1000">
            <a:latin typeface="Arial" panose="020B0604020202020204" pitchFamily="34" charset="0"/>
            <a:cs typeface="Arial" panose="020B0604020202020204" pitchFamily="34" charset="0"/>
          </a:endParaRPr>
        </a:p>
      </dgm:t>
    </dgm:pt>
    <dgm:pt modelId="{B379C131-275C-43D1-9C12-80EA63CA44BD}">
      <dgm:prSet phldrT="[Text]" custT="1"/>
      <dgm:spPr>
        <a:xfrm>
          <a:off x="2092666" y="2348973"/>
          <a:ext cx="2014447" cy="2293451"/>
        </a:xfrm>
        <a:prstGeom prst="rect">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en-US" sz="95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Basic description of some advanced concepts mostly copied and pasted from regulations. </a:t>
          </a:r>
        </a:p>
        <a:p>
          <a:r>
            <a:rPr lang="en-US" sz="95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For example, mentions risk-based monitoring, but does not fully describe what it is or how a site could ensure a risk-based approach to monitoring. </a:t>
          </a:r>
        </a:p>
        <a:p>
          <a:endParaRPr lang="en-US" sz="95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a:p>
          <a:r>
            <a:rPr lang="en-US" sz="1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p>
        <a:p>
          <a:endParaRPr lang="en-US" sz="1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F7162F22-2B4C-4343-B491-713A107992D7}" type="parTrans" cxnId="{DFC2EB04-BFF1-4125-954B-9102213BA9E7}">
      <dgm:prSet/>
      <dgm:spPr/>
      <dgm:t>
        <a:bodyPr/>
        <a:lstStyle/>
        <a:p>
          <a:endParaRPr lang="en-US" sz="1000">
            <a:latin typeface="Arial" panose="020B0604020202020204" pitchFamily="34" charset="0"/>
            <a:cs typeface="Arial" panose="020B0604020202020204" pitchFamily="34" charset="0"/>
          </a:endParaRPr>
        </a:p>
      </dgm:t>
    </dgm:pt>
    <dgm:pt modelId="{8C6F916C-3297-49DE-A827-BC156C92ECBC}" type="sibTrans" cxnId="{DFC2EB04-BFF1-4125-954B-9102213BA9E7}">
      <dgm:prSet/>
      <dgm:spPr/>
      <dgm:t>
        <a:bodyPr/>
        <a:lstStyle/>
        <a:p>
          <a:endParaRPr lang="en-US" sz="1000">
            <a:latin typeface="Arial" panose="020B0604020202020204" pitchFamily="34" charset="0"/>
            <a:cs typeface="Arial" panose="020B0604020202020204" pitchFamily="34" charset="0"/>
          </a:endParaRPr>
        </a:p>
      </dgm:t>
    </dgm:pt>
    <dgm:pt modelId="{8AA78505-548A-4039-8605-3BCD8B160E99}">
      <dgm:prSet phldrT="[Text]" custT="1"/>
      <dgm:spPr>
        <a:xfrm>
          <a:off x="4107114" y="1789705"/>
          <a:ext cx="4710574" cy="1272335"/>
        </a:xfrm>
        <a:prstGeom prst="rightArrow">
          <a:avLst>
            <a:gd name="adj1" fmla="val 50000"/>
            <a:gd name="adj2" fmla="val 5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000" dirty="0">
              <a:solidFill>
                <a:sysClr val="window" lastClr="FFFFFF"/>
              </a:solidFill>
              <a:latin typeface="Arial" panose="020B0604020202020204" pitchFamily="34" charset="0"/>
              <a:ea typeface="+mn-ea"/>
              <a:cs typeface="Arial" panose="020B0604020202020204" pitchFamily="34" charset="0"/>
            </a:rPr>
            <a:t>CITI GCP:</a:t>
          </a:r>
          <a:br>
            <a:rPr lang="en-US" sz="1000" dirty="0">
              <a:solidFill>
                <a:sysClr val="window" lastClr="FFFFFF"/>
              </a:solidFill>
              <a:latin typeface="Arial" panose="020B0604020202020204" pitchFamily="34" charset="0"/>
              <a:ea typeface="+mn-ea"/>
              <a:cs typeface="Arial" panose="020B0604020202020204" pitchFamily="34" charset="0"/>
            </a:rPr>
          </a:br>
          <a:r>
            <a:rPr lang="en-US" sz="1000" dirty="0">
              <a:solidFill>
                <a:sysClr val="window" lastClr="FFFFFF"/>
              </a:solidFill>
              <a:latin typeface="Arial" panose="020B0604020202020204" pitchFamily="34" charset="0"/>
              <a:ea typeface="+mn-ea"/>
              <a:cs typeface="Arial" panose="020B0604020202020204" pitchFamily="34" charset="0"/>
            </a:rPr>
            <a:t>Discussion of Practical Approaches to Monitoring </a:t>
          </a:r>
        </a:p>
      </dgm:t>
    </dgm:pt>
    <dgm:pt modelId="{9C2255B1-1530-4B41-85A3-FB800F2B4D84}" type="parTrans" cxnId="{31DC4450-C466-4DD0-9FEC-D91E3CE5D885}">
      <dgm:prSet/>
      <dgm:spPr/>
      <dgm:t>
        <a:bodyPr/>
        <a:lstStyle/>
        <a:p>
          <a:endParaRPr lang="en-US" sz="1000">
            <a:latin typeface="Arial" panose="020B0604020202020204" pitchFamily="34" charset="0"/>
            <a:cs typeface="Arial" panose="020B0604020202020204" pitchFamily="34" charset="0"/>
          </a:endParaRPr>
        </a:p>
      </dgm:t>
    </dgm:pt>
    <dgm:pt modelId="{2A45D098-9BDD-4C9F-9717-AD03EC5AC568}" type="sibTrans" cxnId="{31DC4450-C466-4DD0-9FEC-D91E3CE5D885}">
      <dgm:prSet/>
      <dgm:spPr/>
      <dgm:t>
        <a:bodyPr/>
        <a:lstStyle/>
        <a:p>
          <a:endParaRPr lang="en-US" sz="1000">
            <a:latin typeface="Arial" panose="020B0604020202020204" pitchFamily="34" charset="0"/>
            <a:cs typeface="Arial" panose="020B0604020202020204" pitchFamily="34" charset="0"/>
          </a:endParaRPr>
        </a:p>
      </dgm:t>
    </dgm:pt>
    <dgm:pt modelId="{76022CC0-EF5D-4316-8FF6-C0B87F126022}">
      <dgm:prSet phldrT="[Text]" custT="1"/>
      <dgm:spPr>
        <a:xfrm>
          <a:off x="4107114" y="2772935"/>
          <a:ext cx="2014447" cy="2308786"/>
        </a:xfrm>
        <a:prstGeom prst="rect">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Font typeface="Arial" panose="020B0604020202020204" pitchFamily="34" charset="0"/>
            <a:buNone/>
          </a:pPr>
          <a:r>
            <a:rPr lang="en-US" sz="950" baseline="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No discussion of practical approaches to monitoring.</a:t>
          </a:r>
        </a:p>
        <a:p>
          <a:pPr>
            <a:buFont typeface="Arial" panose="020B0604020202020204" pitchFamily="34" charset="0"/>
            <a:buNone/>
          </a:pPr>
          <a:r>
            <a:rPr lang="en-US" sz="1000" baseline="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p>
      </dgm:t>
    </dgm:pt>
    <dgm:pt modelId="{041E9D41-131B-420E-B422-957D14C21A18}" type="parTrans" cxnId="{EE17552D-4912-4839-B0B1-96DCD71D3727}">
      <dgm:prSet/>
      <dgm:spPr/>
      <dgm:t>
        <a:bodyPr/>
        <a:lstStyle/>
        <a:p>
          <a:endParaRPr lang="en-US" sz="1000">
            <a:latin typeface="Arial" panose="020B0604020202020204" pitchFamily="34" charset="0"/>
            <a:cs typeface="Arial" panose="020B0604020202020204" pitchFamily="34" charset="0"/>
          </a:endParaRPr>
        </a:p>
      </dgm:t>
    </dgm:pt>
    <dgm:pt modelId="{2DE08026-8729-4F48-9EDC-BD0AE74D9D5F}" type="sibTrans" cxnId="{EE17552D-4912-4839-B0B1-96DCD71D3727}">
      <dgm:prSet/>
      <dgm:spPr/>
      <dgm:t>
        <a:bodyPr/>
        <a:lstStyle/>
        <a:p>
          <a:endParaRPr lang="en-US" sz="1000">
            <a:latin typeface="Arial" panose="020B0604020202020204" pitchFamily="34" charset="0"/>
            <a:cs typeface="Arial" panose="020B0604020202020204" pitchFamily="34" charset="0"/>
          </a:endParaRPr>
        </a:p>
      </dgm:t>
    </dgm:pt>
    <dgm:pt modelId="{28648614-F50A-494C-AE2E-4F54B1941396}">
      <dgm:prSet phldrT="[Text]" custT="1"/>
      <dgm:spPr>
        <a:xfrm>
          <a:off x="6121562" y="2213667"/>
          <a:ext cx="2696126" cy="1272335"/>
        </a:xfrm>
        <a:prstGeom prst="rightArrow">
          <a:avLst>
            <a:gd name="adj1" fmla="val 50000"/>
            <a:gd name="adj2" fmla="val 5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000" dirty="0">
              <a:solidFill>
                <a:sysClr val="window" lastClr="FFFFFF"/>
              </a:solidFill>
              <a:latin typeface="Arial" panose="020B0604020202020204" pitchFamily="34" charset="0"/>
              <a:ea typeface="+mn-ea"/>
              <a:cs typeface="Arial" panose="020B0604020202020204" pitchFamily="34" charset="0"/>
            </a:rPr>
            <a:t>CITI GCP:</a:t>
          </a:r>
          <a:br>
            <a:rPr lang="en-US" sz="1000" dirty="0">
              <a:solidFill>
                <a:sysClr val="window" lastClr="FFFFFF"/>
              </a:solidFill>
              <a:latin typeface="Arial" panose="020B0604020202020204" pitchFamily="34" charset="0"/>
              <a:ea typeface="+mn-ea"/>
              <a:cs typeface="Arial" panose="020B0604020202020204" pitchFamily="34" charset="0"/>
            </a:rPr>
          </a:br>
          <a:r>
            <a:rPr lang="en-US" sz="1000" dirty="0">
              <a:solidFill>
                <a:sysClr val="window" lastClr="FFFFFF"/>
              </a:solidFill>
              <a:latin typeface="Arial" panose="020B0604020202020204" pitchFamily="34" charset="0"/>
              <a:ea typeface="+mn-ea"/>
              <a:cs typeface="Arial" panose="020B0604020202020204" pitchFamily="34" charset="0"/>
            </a:rPr>
            <a:t>Case Studies Incorporated Regarding Monitoring</a:t>
          </a:r>
        </a:p>
      </dgm:t>
    </dgm:pt>
    <dgm:pt modelId="{B80041EA-F554-4E7F-951F-0D28B03AC116}" type="parTrans" cxnId="{AB6A30B1-3BEF-4138-8330-C84DB78F6C01}">
      <dgm:prSet/>
      <dgm:spPr/>
      <dgm:t>
        <a:bodyPr/>
        <a:lstStyle/>
        <a:p>
          <a:endParaRPr lang="en-US" sz="1000">
            <a:latin typeface="Arial" panose="020B0604020202020204" pitchFamily="34" charset="0"/>
            <a:cs typeface="Arial" panose="020B0604020202020204" pitchFamily="34" charset="0"/>
          </a:endParaRPr>
        </a:p>
      </dgm:t>
    </dgm:pt>
    <dgm:pt modelId="{192D556C-7B7C-47C7-B890-D6FEE229A195}" type="sibTrans" cxnId="{AB6A30B1-3BEF-4138-8330-C84DB78F6C01}">
      <dgm:prSet/>
      <dgm:spPr/>
      <dgm:t>
        <a:bodyPr/>
        <a:lstStyle/>
        <a:p>
          <a:endParaRPr lang="en-US" sz="1000">
            <a:latin typeface="Arial" panose="020B0604020202020204" pitchFamily="34" charset="0"/>
            <a:cs typeface="Arial" panose="020B0604020202020204" pitchFamily="34" charset="0"/>
          </a:endParaRPr>
        </a:p>
      </dgm:t>
    </dgm:pt>
    <dgm:pt modelId="{3D849A99-7DD1-4B01-88A3-331D4B187708}">
      <dgm:prSet phldrT="[Text]" custT="1"/>
      <dgm:spPr>
        <a:xfrm>
          <a:off x="6121562" y="3196896"/>
          <a:ext cx="2032800" cy="2335847"/>
        </a:xfrm>
        <a:prstGeom prst="rect">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en-US" sz="95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One very basic case study which describes steps that a monitor from a CRO (industry) should take. </a:t>
          </a:r>
        </a:p>
      </dgm:t>
    </dgm:pt>
    <dgm:pt modelId="{6EA60ECD-EBD3-4B2C-A06A-EB78CA02A0BE}" type="parTrans" cxnId="{A2155F5B-F23A-4D0C-A698-8FC988FA6C1C}">
      <dgm:prSet/>
      <dgm:spPr/>
      <dgm:t>
        <a:bodyPr/>
        <a:lstStyle/>
        <a:p>
          <a:endParaRPr lang="en-US" sz="1000">
            <a:latin typeface="Arial" panose="020B0604020202020204" pitchFamily="34" charset="0"/>
            <a:cs typeface="Arial" panose="020B0604020202020204" pitchFamily="34" charset="0"/>
          </a:endParaRPr>
        </a:p>
      </dgm:t>
    </dgm:pt>
    <dgm:pt modelId="{1EBE76CB-E91C-430E-98C8-3E80454F0D17}" type="sibTrans" cxnId="{A2155F5B-F23A-4D0C-A698-8FC988FA6C1C}">
      <dgm:prSet/>
      <dgm:spPr/>
      <dgm:t>
        <a:bodyPr/>
        <a:lstStyle/>
        <a:p>
          <a:endParaRPr lang="en-US" sz="1000">
            <a:latin typeface="Arial" panose="020B0604020202020204" pitchFamily="34" charset="0"/>
            <a:cs typeface="Arial" panose="020B0604020202020204" pitchFamily="34" charset="0"/>
          </a:endParaRPr>
        </a:p>
      </dgm:t>
    </dgm:pt>
    <dgm:pt modelId="{C5B1A4BD-E85A-4BDF-BE07-CE2743DBCB16}">
      <dgm:prSet phldrT="[Text]" custT="1"/>
      <dgm:spPr>
        <a:xfrm>
          <a:off x="100236" y="1790019"/>
          <a:ext cx="1970412" cy="2623423"/>
        </a:xfrm>
        <a:prstGeom prst="rect">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lgn="l"/>
          <a:r>
            <a:rPr lang="en-US" sz="95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Basic description of concepts mostly copied and pasted from regulations </a:t>
          </a:r>
        </a:p>
        <a:p>
          <a:pPr algn="l"/>
          <a:endParaRPr lang="en-US" sz="1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2C83F555-99F0-48A9-B78A-8CB25B950E60}" type="parTrans" cxnId="{DB45949C-5CB2-4CB7-A77B-8164948373B4}">
      <dgm:prSet/>
      <dgm:spPr/>
      <dgm:t>
        <a:bodyPr/>
        <a:lstStyle/>
        <a:p>
          <a:endParaRPr lang="en-US" sz="1000">
            <a:latin typeface="Arial" panose="020B0604020202020204" pitchFamily="34" charset="0"/>
            <a:cs typeface="Arial" panose="020B0604020202020204" pitchFamily="34" charset="0"/>
          </a:endParaRPr>
        </a:p>
      </dgm:t>
    </dgm:pt>
    <dgm:pt modelId="{83721A07-C6E7-4943-95A2-C9E1AF973A79}" type="sibTrans" cxnId="{DB45949C-5CB2-4CB7-A77B-8164948373B4}">
      <dgm:prSet/>
      <dgm:spPr/>
      <dgm:t>
        <a:bodyPr/>
        <a:lstStyle/>
        <a:p>
          <a:endParaRPr lang="en-US" sz="1000">
            <a:latin typeface="Arial" panose="020B0604020202020204" pitchFamily="34" charset="0"/>
            <a:cs typeface="Arial" panose="020B0604020202020204" pitchFamily="34" charset="0"/>
          </a:endParaRPr>
        </a:p>
      </dgm:t>
    </dgm:pt>
    <dgm:pt modelId="{59A32404-8228-4404-99B1-D48421C41B69}" type="pres">
      <dgm:prSet presAssocID="{CFED0D60-2463-4315-A890-5CDF34355489}" presName="Name0" presStyleCnt="0">
        <dgm:presLayoutVars>
          <dgm:chMax val="5"/>
          <dgm:chPref val="5"/>
          <dgm:dir/>
          <dgm:animLvl val="lvl"/>
        </dgm:presLayoutVars>
      </dgm:prSet>
      <dgm:spPr/>
      <dgm:t>
        <a:bodyPr/>
        <a:lstStyle/>
        <a:p>
          <a:endParaRPr lang="en-US"/>
        </a:p>
      </dgm:t>
    </dgm:pt>
    <dgm:pt modelId="{BAFCF952-72CD-4BC5-9E70-7FB89418E245}" type="pres">
      <dgm:prSet presAssocID="{8CAB3705-2F13-4602-9F96-29CC388EFCC4}" presName="parentText1" presStyleLbl="node1" presStyleIdx="0" presStyleCnt="4">
        <dgm:presLayoutVars>
          <dgm:chMax/>
          <dgm:chPref val="3"/>
          <dgm:bulletEnabled val="1"/>
        </dgm:presLayoutVars>
      </dgm:prSet>
      <dgm:spPr/>
      <dgm:t>
        <a:bodyPr/>
        <a:lstStyle/>
        <a:p>
          <a:endParaRPr lang="en-US"/>
        </a:p>
      </dgm:t>
    </dgm:pt>
    <dgm:pt modelId="{268A2BB2-5F23-4DB1-874B-9627336B766F}" type="pres">
      <dgm:prSet presAssocID="{8CAB3705-2F13-4602-9F96-29CC388EFCC4}" presName="childText1" presStyleLbl="solidAlignAcc1" presStyleIdx="0" presStyleCnt="4" custScaleX="97814" custScaleY="111472">
        <dgm:presLayoutVars>
          <dgm:chMax val="0"/>
          <dgm:chPref val="0"/>
          <dgm:bulletEnabled val="1"/>
        </dgm:presLayoutVars>
      </dgm:prSet>
      <dgm:spPr/>
      <dgm:t>
        <a:bodyPr/>
        <a:lstStyle/>
        <a:p>
          <a:endParaRPr lang="en-US"/>
        </a:p>
      </dgm:t>
    </dgm:pt>
    <dgm:pt modelId="{9E509A92-E805-4C01-8753-58D6D160E575}" type="pres">
      <dgm:prSet presAssocID="{F00246AF-9BD6-4F25-BC54-E559F4EA1317}" presName="parentText2" presStyleLbl="node1" presStyleIdx="1" presStyleCnt="4">
        <dgm:presLayoutVars>
          <dgm:chMax/>
          <dgm:chPref val="3"/>
          <dgm:bulletEnabled val="1"/>
        </dgm:presLayoutVars>
      </dgm:prSet>
      <dgm:spPr/>
      <dgm:t>
        <a:bodyPr/>
        <a:lstStyle/>
        <a:p>
          <a:endParaRPr lang="en-US"/>
        </a:p>
      </dgm:t>
    </dgm:pt>
    <dgm:pt modelId="{15D05C05-8281-44CF-881D-876B7C9BA0DA}" type="pres">
      <dgm:prSet presAssocID="{F00246AF-9BD6-4F25-BC54-E559F4EA1317}" presName="childText2" presStyleLbl="solidAlignAcc1" presStyleIdx="1" presStyleCnt="4">
        <dgm:presLayoutVars>
          <dgm:chMax val="0"/>
          <dgm:chPref val="0"/>
          <dgm:bulletEnabled val="1"/>
        </dgm:presLayoutVars>
      </dgm:prSet>
      <dgm:spPr/>
      <dgm:t>
        <a:bodyPr/>
        <a:lstStyle/>
        <a:p>
          <a:endParaRPr lang="en-US"/>
        </a:p>
      </dgm:t>
    </dgm:pt>
    <dgm:pt modelId="{7E089365-FE1B-4CF5-A63D-A82FDF22B1D9}" type="pres">
      <dgm:prSet presAssocID="{8AA78505-548A-4039-8605-3BCD8B160E99}" presName="parentText3" presStyleLbl="node1" presStyleIdx="2" presStyleCnt="4">
        <dgm:presLayoutVars>
          <dgm:chMax/>
          <dgm:chPref val="3"/>
          <dgm:bulletEnabled val="1"/>
        </dgm:presLayoutVars>
      </dgm:prSet>
      <dgm:spPr/>
      <dgm:t>
        <a:bodyPr/>
        <a:lstStyle/>
        <a:p>
          <a:endParaRPr lang="en-US"/>
        </a:p>
      </dgm:t>
    </dgm:pt>
    <dgm:pt modelId="{2B6BF294-B0A8-41A6-B4C9-0AF74ABDAA38}" type="pres">
      <dgm:prSet presAssocID="{8AA78505-548A-4039-8605-3BCD8B160E99}" presName="childText3" presStyleLbl="solidAlignAcc1" presStyleIdx="2" presStyleCnt="4">
        <dgm:presLayoutVars>
          <dgm:chMax val="0"/>
          <dgm:chPref val="0"/>
          <dgm:bulletEnabled val="1"/>
        </dgm:presLayoutVars>
      </dgm:prSet>
      <dgm:spPr/>
      <dgm:t>
        <a:bodyPr/>
        <a:lstStyle/>
        <a:p>
          <a:endParaRPr lang="en-US"/>
        </a:p>
      </dgm:t>
    </dgm:pt>
    <dgm:pt modelId="{37F604D4-8E96-4F83-894C-B0289C69C3DD}" type="pres">
      <dgm:prSet presAssocID="{28648614-F50A-494C-AE2E-4F54B1941396}" presName="parentText4" presStyleLbl="node1" presStyleIdx="3" presStyleCnt="4">
        <dgm:presLayoutVars>
          <dgm:chMax/>
          <dgm:chPref val="3"/>
          <dgm:bulletEnabled val="1"/>
        </dgm:presLayoutVars>
      </dgm:prSet>
      <dgm:spPr/>
      <dgm:t>
        <a:bodyPr/>
        <a:lstStyle/>
        <a:p>
          <a:endParaRPr lang="en-US"/>
        </a:p>
      </dgm:t>
    </dgm:pt>
    <dgm:pt modelId="{F6619296-5A95-4DA1-995A-44A9CD3D0498}" type="pres">
      <dgm:prSet presAssocID="{28648614-F50A-494C-AE2E-4F54B1941396}" presName="childText4" presStyleLbl="solidAlignAcc1" presStyleIdx="3" presStyleCnt="4">
        <dgm:presLayoutVars>
          <dgm:chMax val="0"/>
          <dgm:chPref val="0"/>
          <dgm:bulletEnabled val="1"/>
        </dgm:presLayoutVars>
      </dgm:prSet>
      <dgm:spPr/>
      <dgm:t>
        <a:bodyPr/>
        <a:lstStyle/>
        <a:p>
          <a:endParaRPr lang="en-US"/>
        </a:p>
      </dgm:t>
    </dgm:pt>
  </dgm:ptLst>
  <dgm:cxnLst>
    <dgm:cxn modelId="{22C4188C-CB46-4B3E-B5B5-FFC358CE7110}" type="presOf" srcId="{76022CC0-EF5D-4316-8FF6-C0B87F126022}" destId="{2B6BF294-B0A8-41A6-B4C9-0AF74ABDAA38}" srcOrd="0" destOrd="0" presId="urn:microsoft.com/office/officeart/2009/3/layout/IncreasingArrowsProcess"/>
    <dgm:cxn modelId="{31DC4450-C466-4DD0-9FEC-D91E3CE5D885}" srcId="{CFED0D60-2463-4315-A890-5CDF34355489}" destId="{8AA78505-548A-4039-8605-3BCD8B160E99}" srcOrd="2" destOrd="0" parTransId="{9C2255B1-1530-4B41-85A3-FB800F2B4D84}" sibTransId="{2A45D098-9BDD-4C9F-9717-AD03EC5AC568}"/>
    <dgm:cxn modelId="{B8322896-98D7-40B8-B8F6-1118E7CEB61D}" type="presOf" srcId="{C5B1A4BD-E85A-4BDF-BE07-CE2743DBCB16}" destId="{268A2BB2-5F23-4DB1-874B-9627336B766F}" srcOrd="0" destOrd="0" presId="urn:microsoft.com/office/officeart/2009/3/layout/IncreasingArrowsProcess"/>
    <dgm:cxn modelId="{3353EA21-1EDA-4BFC-A6DD-AA0BA7E29CDF}" type="presOf" srcId="{CFED0D60-2463-4315-A890-5CDF34355489}" destId="{59A32404-8228-4404-99B1-D48421C41B69}" srcOrd="0" destOrd="0" presId="urn:microsoft.com/office/officeart/2009/3/layout/IncreasingArrowsProcess"/>
    <dgm:cxn modelId="{794366DF-D80B-4C3F-80F2-C6F869548FAF}" type="presOf" srcId="{28648614-F50A-494C-AE2E-4F54B1941396}" destId="{37F604D4-8E96-4F83-894C-B0289C69C3DD}" srcOrd="0" destOrd="0" presId="urn:microsoft.com/office/officeart/2009/3/layout/IncreasingArrowsProcess"/>
    <dgm:cxn modelId="{54E3ADCF-D3D2-4C82-BD80-FB395A5B1354}" type="presOf" srcId="{F00246AF-9BD6-4F25-BC54-E559F4EA1317}" destId="{9E509A92-E805-4C01-8753-58D6D160E575}" srcOrd="0" destOrd="0" presId="urn:microsoft.com/office/officeart/2009/3/layout/IncreasingArrowsProcess"/>
    <dgm:cxn modelId="{DB45949C-5CB2-4CB7-A77B-8164948373B4}" srcId="{8CAB3705-2F13-4602-9F96-29CC388EFCC4}" destId="{C5B1A4BD-E85A-4BDF-BE07-CE2743DBCB16}" srcOrd="0" destOrd="0" parTransId="{2C83F555-99F0-48A9-B78A-8CB25B950E60}" sibTransId="{83721A07-C6E7-4943-95A2-C9E1AF973A79}"/>
    <dgm:cxn modelId="{D7689BD6-5CD7-4576-8519-79A5C7D793E1}" srcId="{CFED0D60-2463-4315-A890-5CDF34355489}" destId="{F00246AF-9BD6-4F25-BC54-E559F4EA1317}" srcOrd="1" destOrd="0" parTransId="{00E05CC7-DB57-405C-B754-993D5DFA11C8}" sibTransId="{22C69B37-4060-4AF6-A9AB-21C810003683}"/>
    <dgm:cxn modelId="{8F2A952F-8A77-4B4E-9A08-45E6EF9C356F}" type="presOf" srcId="{B379C131-275C-43D1-9C12-80EA63CA44BD}" destId="{15D05C05-8281-44CF-881D-876B7C9BA0DA}" srcOrd="0" destOrd="0" presId="urn:microsoft.com/office/officeart/2009/3/layout/IncreasingArrowsProcess"/>
    <dgm:cxn modelId="{7AA03042-3D60-4368-B1E4-9854B1FF1222}" type="presOf" srcId="{3D849A99-7DD1-4B01-88A3-331D4B187708}" destId="{F6619296-5A95-4DA1-995A-44A9CD3D0498}" srcOrd="0" destOrd="0" presId="urn:microsoft.com/office/officeart/2009/3/layout/IncreasingArrowsProcess"/>
    <dgm:cxn modelId="{A2155F5B-F23A-4D0C-A698-8FC988FA6C1C}" srcId="{28648614-F50A-494C-AE2E-4F54B1941396}" destId="{3D849A99-7DD1-4B01-88A3-331D4B187708}" srcOrd="0" destOrd="0" parTransId="{6EA60ECD-EBD3-4B2C-A06A-EB78CA02A0BE}" sibTransId="{1EBE76CB-E91C-430E-98C8-3E80454F0D17}"/>
    <dgm:cxn modelId="{5BF10FD3-9694-462B-A28F-9C2E0C67FD5F}" type="presOf" srcId="{8AA78505-548A-4039-8605-3BCD8B160E99}" destId="{7E089365-FE1B-4CF5-A63D-A82FDF22B1D9}" srcOrd="0" destOrd="0" presId="urn:microsoft.com/office/officeart/2009/3/layout/IncreasingArrowsProcess"/>
    <dgm:cxn modelId="{2D445BD7-F541-4C33-B862-56FDC8083DB3}" type="presOf" srcId="{8CAB3705-2F13-4602-9F96-29CC388EFCC4}" destId="{BAFCF952-72CD-4BC5-9E70-7FB89418E245}" srcOrd="0" destOrd="0" presId="urn:microsoft.com/office/officeart/2009/3/layout/IncreasingArrowsProcess"/>
    <dgm:cxn modelId="{DFC2EB04-BFF1-4125-954B-9102213BA9E7}" srcId="{F00246AF-9BD6-4F25-BC54-E559F4EA1317}" destId="{B379C131-275C-43D1-9C12-80EA63CA44BD}" srcOrd="0" destOrd="0" parTransId="{F7162F22-2B4C-4343-B491-713A107992D7}" sibTransId="{8C6F916C-3297-49DE-A827-BC156C92ECBC}"/>
    <dgm:cxn modelId="{3B57E613-BC4B-4A67-8F11-F481B26634E7}" srcId="{CFED0D60-2463-4315-A890-5CDF34355489}" destId="{8CAB3705-2F13-4602-9F96-29CC388EFCC4}" srcOrd="0" destOrd="0" parTransId="{490D47BE-A81C-4F38-84F0-1B23F88D5406}" sibTransId="{9ABDDB0A-B264-4F7E-9093-AD9C1234033B}"/>
    <dgm:cxn modelId="{AB6A30B1-3BEF-4138-8330-C84DB78F6C01}" srcId="{CFED0D60-2463-4315-A890-5CDF34355489}" destId="{28648614-F50A-494C-AE2E-4F54B1941396}" srcOrd="3" destOrd="0" parTransId="{B80041EA-F554-4E7F-951F-0D28B03AC116}" sibTransId="{192D556C-7B7C-47C7-B890-D6FEE229A195}"/>
    <dgm:cxn modelId="{EE17552D-4912-4839-B0B1-96DCD71D3727}" srcId="{8AA78505-548A-4039-8605-3BCD8B160E99}" destId="{76022CC0-EF5D-4316-8FF6-C0B87F126022}" srcOrd="0" destOrd="0" parTransId="{041E9D41-131B-420E-B422-957D14C21A18}" sibTransId="{2DE08026-8729-4F48-9EDC-BD0AE74D9D5F}"/>
    <dgm:cxn modelId="{1CE382BB-224B-4C55-BA49-19CE7ECCCAB5}" type="presParOf" srcId="{59A32404-8228-4404-99B1-D48421C41B69}" destId="{BAFCF952-72CD-4BC5-9E70-7FB89418E245}" srcOrd="0" destOrd="0" presId="urn:microsoft.com/office/officeart/2009/3/layout/IncreasingArrowsProcess"/>
    <dgm:cxn modelId="{27522802-6B2B-4C23-96BA-F6280A53CF0B}" type="presParOf" srcId="{59A32404-8228-4404-99B1-D48421C41B69}" destId="{268A2BB2-5F23-4DB1-874B-9627336B766F}" srcOrd="1" destOrd="0" presId="urn:microsoft.com/office/officeart/2009/3/layout/IncreasingArrowsProcess"/>
    <dgm:cxn modelId="{87BCC6B8-A3DF-4B64-ABF8-4E79FD62EE86}" type="presParOf" srcId="{59A32404-8228-4404-99B1-D48421C41B69}" destId="{9E509A92-E805-4C01-8753-58D6D160E575}" srcOrd="2" destOrd="0" presId="urn:microsoft.com/office/officeart/2009/3/layout/IncreasingArrowsProcess"/>
    <dgm:cxn modelId="{6E5AA4E4-C3E1-47C2-8E78-A8B06AE61D8D}" type="presParOf" srcId="{59A32404-8228-4404-99B1-D48421C41B69}" destId="{15D05C05-8281-44CF-881D-876B7C9BA0DA}" srcOrd="3" destOrd="0" presId="urn:microsoft.com/office/officeart/2009/3/layout/IncreasingArrowsProcess"/>
    <dgm:cxn modelId="{E851CA93-4C62-423D-BEA5-FC7F62B0D8A7}" type="presParOf" srcId="{59A32404-8228-4404-99B1-D48421C41B69}" destId="{7E089365-FE1B-4CF5-A63D-A82FDF22B1D9}" srcOrd="4" destOrd="0" presId="urn:microsoft.com/office/officeart/2009/3/layout/IncreasingArrowsProcess"/>
    <dgm:cxn modelId="{8B6FB4C1-3625-4115-9E74-E0669F4098C4}" type="presParOf" srcId="{59A32404-8228-4404-99B1-D48421C41B69}" destId="{2B6BF294-B0A8-41A6-B4C9-0AF74ABDAA38}" srcOrd="5" destOrd="0" presId="urn:microsoft.com/office/officeart/2009/3/layout/IncreasingArrowsProcess"/>
    <dgm:cxn modelId="{757831B5-95AB-44CB-8364-2210C8899B0A}" type="presParOf" srcId="{59A32404-8228-4404-99B1-D48421C41B69}" destId="{37F604D4-8E96-4F83-894C-B0289C69C3DD}" srcOrd="6" destOrd="0" presId="urn:microsoft.com/office/officeart/2009/3/layout/IncreasingArrowsProcess"/>
    <dgm:cxn modelId="{E16E403F-6410-4051-9AE2-ADA159054CB3}" type="presParOf" srcId="{59A32404-8228-4404-99B1-D48421C41B69}" destId="{F6619296-5A95-4DA1-995A-44A9CD3D0498}"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36DB2-403B-4E48-9C33-06D39A5A1497}">
      <dsp:nvSpPr>
        <dsp:cNvPr id="0" name=""/>
        <dsp:cNvSpPr/>
      </dsp:nvSpPr>
      <dsp:spPr>
        <a:xfrm>
          <a:off x="1518734" y="225235"/>
          <a:ext cx="2564351" cy="2564351"/>
        </a:xfrm>
        <a:prstGeom prst="ellipse">
          <a:avLst/>
        </a:prstGeom>
        <a:solidFill>
          <a:srgbClr val="9BBB59">
            <a:shade val="80000"/>
            <a:alpha val="50000"/>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b="1" kern="1200" dirty="0">
            <a:solidFill>
              <a:sysClr val="windowText" lastClr="000000">
                <a:lumMod val="65000"/>
                <a:lumOff val="35000"/>
              </a:sysClr>
            </a:solidFill>
            <a:latin typeface="Calibri"/>
            <a:ea typeface="+mn-ea"/>
            <a:cs typeface="+mn-cs"/>
          </a:endParaRPr>
        </a:p>
      </dsp:txBody>
      <dsp:txXfrm>
        <a:off x="2136044" y="842990"/>
        <a:ext cx="1329732" cy="815972"/>
      </dsp:txXfrm>
    </dsp:sp>
    <dsp:sp modelId="{8090D0F2-8EEA-4DD5-9F55-904CE6C17071}">
      <dsp:nvSpPr>
        <dsp:cNvPr id="0" name=""/>
        <dsp:cNvSpPr/>
      </dsp:nvSpPr>
      <dsp:spPr>
        <a:xfrm>
          <a:off x="2241454" y="1625371"/>
          <a:ext cx="2564351" cy="2564351"/>
        </a:xfrm>
        <a:prstGeom prst="ellipse">
          <a:avLst/>
        </a:prstGeom>
        <a:solidFill>
          <a:srgbClr val="9BBB59">
            <a:shade val="80000"/>
            <a:alpha val="50000"/>
            <a:hueOff val="109454"/>
            <a:satOff val="-716"/>
            <a:lumOff val="12277"/>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b="1" kern="1200" dirty="0">
            <a:solidFill>
              <a:sysClr val="windowText" lastClr="000000">
                <a:lumMod val="65000"/>
                <a:lumOff val="35000"/>
              </a:sysClr>
            </a:solidFill>
            <a:latin typeface="Calibri"/>
            <a:ea typeface="+mn-ea"/>
            <a:cs typeface="+mn-cs"/>
          </a:endParaRPr>
        </a:p>
        <a:p>
          <a:pPr lvl="0" algn="ctr" defTabSz="755650">
            <a:lnSpc>
              <a:spcPct val="90000"/>
            </a:lnSpc>
            <a:spcBef>
              <a:spcPct val="0"/>
            </a:spcBef>
            <a:spcAft>
              <a:spcPct val="35000"/>
            </a:spcAft>
          </a:pPr>
          <a:endParaRPr lang="en-US" sz="1700" b="1" kern="1200" dirty="0">
            <a:solidFill>
              <a:sysClr val="windowText" lastClr="000000">
                <a:lumMod val="65000"/>
                <a:lumOff val="35000"/>
              </a:sysClr>
            </a:solidFill>
            <a:latin typeface="Calibri"/>
            <a:ea typeface="+mn-ea"/>
            <a:cs typeface="+mn-cs"/>
          </a:endParaRPr>
        </a:p>
        <a:p>
          <a:pPr lvl="0" algn="ctr" defTabSz="755650">
            <a:lnSpc>
              <a:spcPct val="90000"/>
            </a:lnSpc>
            <a:spcBef>
              <a:spcPct val="0"/>
            </a:spcBef>
            <a:spcAft>
              <a:spcPct val="35000"/>
            </a:spcAft>
          </a:pPr>
          <a:endParaRPr lang="en-US" sz="1700" b="1" kern="1200" dirty="0">
            <a:solidFill>
              <a:sysClr val="windowText" lastClr="000000">
                <a:lumMod val="65000"/>
                <a:lumOff val="35000"/>
              </a:sysClr>
            </a:solidFill>
            <a:latin typeface="Calibri"/>
            <a:ea typeface="+mn-ea"/>
            <a:cs typeface="+mn-cs"/>
          </a:endParaRPr>
        </a:p>
        <a:p>
          <a:pPr lvl="0" algn="ctr" defTabSz="755650">
            <a:lnSpc>
              <a:spcPct val="90000"/>
            </a:lnSpc>
            <a:spcBef>
              <a:spcPct val="0"/>
            </a:spcBef>
            <a:spcAft>
              <a:spcPct val="35000"/>
            </a:spcAft>
          </a:pPr>
          <a:endParaRPr lang="en-US" sz="1700" b="1" kern="1200" dirty="0">
            <a:solidFill>
              <a:sysClr val="windowText" lastClr="000000">
                <a:lumMod val="65000"/>
                <a:lumOff val="35000"/>
              </a:sysClr>
            </a:solidFill>
            <a:latin typeface="Calibri"/>
            <a:ea typeface="+mn-ea"/>
            <a:cs typeface="+mn-cs"/>
          </a:endParaRPr>
        </a:p>
        <a:p>
          <a:pPr lvl="0" algn="ctr" defTabSz="755650">
            <a:lnSpc>
              <a:spcPct val="90000"/>
            </a:lnSpc>
            <a:spcBef>
              <a:spcPct val="0"/>
            </a:spcBef>
            <a:spcAft>
              <a:spcPct val="35000"/>
            </a:spcAft>
          </a:pPr>
          <a:endParaRPr lang="en-US" sz="1700" b="1" kern="1200" dirty="0">
            <a:solidFill>
              <a:sysClr val="windowText" lastClr="000000">
                <a:lumMod val="65000"/>
                <a:lumOff val="35000"/>
              </a:sysClr>
            </a:solidFill>
            <a:latin typeface="Calibri"/>
            <a:ea typeface="+mn-ea"/>
            <a:cs typeface="+mn-cs"/>
          </a:endParaRPr>
        </a:p>
        <a:p>
          <a:pPr lvl="0" algn="ctr" defTabSz="755650">
            <a:lnSpc>
              <a:spcPct val="90000"/>
            </a:lnSpc>
            <a:spcBef>
              <a:spcPct val="0"/>
            </a:spcBef>
            <a:spcAft>
              <a:spcPct val="35000"/>
            </a:spcAft>
          </a:pPr>
          <a:endParaRPr lang="en-US" sz="1700" b="1" kern="1200" dirty="0">
            <a:solidFill>
              <a:sysClr val="windowText" lastClr="000000">
                <a:lumMod val="65000"/>
                <a:lumOff val="35000"/>
              </a:sysClr>
            </a:solidFill>
            <a:latin typeface="Calibri"/>
            <a:ea typeface="+mn-ea"/>
            <a:cs typeface="+mn-cs"/>
          </a:endParaRPr>
        </a:p>
      </dsp:txBody>
      <dsp:txXfrm>
        <a:off x="3251042" y="2494376"/>
        <a:ext cx="1087963" cy="997299"/>
      </dsp:txXfrm>
    </dsp:sp>
    <dsp:sp modelId="{CA504EAC-24D2-470E-AD9A-5A81E298FE38}">
      <dsp:nvSpPr>
        <dsp:cNvPr id="0" name=""/>
        <dsp:cNvSpPr/>
      </dsp:nvSpPr>
      <dsp:spPr>
        <a:xfrm>
          <a:off x="785885" y="1625371"/>
          <a:ext cx="2564351" cy="2564351"/>
        </a:xfrm>
        <a:prstGeom prst="ellipse">
          <a:avLst/>
        </a:prstGeom>
        <a:solidFill>
          <a:srgbClr val="9BBB59">
            <a:shade val="80000"/>
            <a:alpha val="50000"/>
            <a:hueOff val="218907"/>
            <a:satOff val="-1431"/>
            <a:lumOff val="24554"/>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b="1" kern="1200" dirty="0">
            <a:solidFill>
              <a:sysClr val="windowText" lastClr="000000">
                <a:lumMod val="65000"/>
                <a:lumOff val="35000"/>
              </a:sysClr>
            </a:solidFill>
            <a:latin typeface="Calibri"/>
            <a:ea typeface="+mn-ea"/>
            <a:cs typeface="+mn-cs"/>
          </a:endParaRPr>
        </a:p>
        <a:p>
          <a:pPr lvl="0" algn="ctr" defTabSz="755650">
            <a:lnSpc>
              <a:spcPct val="90000"/>
            </a:lnSpc>
            <a:spcBef>
              <a:spcPct val="0"/>
            </a:spcBef>
            <a:spcAft>
              <a:spcPct val="35000"/>
            </a:spcAft>
          </a:pPr>
          <a:endParaRPr lang="en-US" sz="1700" b="1" kern="1200" dirty="0">
            <a:solidFill>
              <a:sysClr val="windowText" lastClr="000000">
                <a:lumMod val="65000"/>
                <a:lumOff val="35000"/>
              </a:sysClr>
            </a:solidFill>
            <a:latin typeface="Calibri"/>
            <a:ea typeface="+mn-ea"/>
            <a:cs typeface="+mn-cs"/>
          </a:endParaRPr>
        </a:p>
        <a:p>
          <a:pPr lvl="0" algn="ctr" defTabSz="755650">
            <a:lnSpc>
              <a:spcPct val="90000"/>
            </a:lnSpc>
            <a:spcBef>
              <a:spcPct val="0"/>
            </a:spcBef>
            <a:spcAft>
              <a:spcPct val="35000"/>
            </a:spcAft>
          </a:pPr>
          <a:endParaRPr lang="en-US" sz="1700" b="1" kern="1200" dirty="0">
            <a:solidFill>
              <a:sysClr val="windowText" lastClr="000000">
                <a:lumMod val="65000"/>
                <a:lumOff val="35000"/>
              </a:sysClr>
            </a:solidFill>
            <a:latin typeface="Calibri"/>
            <a:ea typeface="+mn-ea"/>
            <a:cs typeface="+mn-cs"/>
          </a:endParaRPr>
        </a:p>
        <a:p>
          <a:pPr lvl="0" algn="ctr" defTabSz="755650">
            <a:lnSpc>
              <a:spcPct val="90000"/>
            </a:lnSpc>
            <a:spcBef>
              <a:spcPct val="0"/>
            </a:spcBef>
            <a:spcAft>
              <a:spcPct val="35000"/>
            </a:spcAft>
          </a:pPr>
          <a:endParaRPr lang="en-US" sz="1700" b="1" kern="1200" dirty="0">
            <a:solidFill>
              <a:sysClr val="windowText" lastClr="000000">
                <a:lumMod val="65000"/>
                <a:lumOff val="35000"/>
              </a:sysClr>
            </a:solidFill>
            <a:latin typeface="Calibri"/>
            <a:ea typeface="+mn-ea"/>
            <a:cs typeface="+mn-cs"/>
          </a:endParaRPr>
        </a:p>
        <a:p>
          <a:pPr lvl="0" algn="ctr" defTabSz="755650">
            <a:lnSpc>
              <a:spcPct val="90000"/>
            </a:lnSpc>
            <a:spcBef>
              <a:spcPct val="0"/>
            </a:spcBef>
            <a:spcAft>
              <a:spcPct val="35000"/>
            </a:spcAft>
          </a:pPr>
          <a:endParaRPr lang="en-US" sz="1700" b="1" kern="1200" dirty="0">
            <a:solidFill>
              <a:sysClr val="windowText" lastClr="000000">
                <a:lumMod val="65000"/>
                <a:lumOff val="35000"/>
              </a:sysClr>
            </a:solidFill>
            <a:latin typeface="Calibri"/>
            <a:ea typeface="+mn-ea"/>
            <a:cs typeface="+mn-cs"/>
          </a:endParaRPr>
        </a:p>
        <a:p>
          <a:pPr lvl="0" algn="ctr" defTabSz="755650">
            <a:lnSpc>
              <a:spcPct val="90000"/>
            </a:lnSpc>
            <a:spcBef>
              <a:spcPct val="0"/>
            </a:spcBef>
            <a:spcAft>
              <a:spcPct val="35000"/>
            </a:spcAft>
          </a:pPr>
          <a:endParaRPr lang="en-US" sz="1700" kern="1200" dirty="0">
            <a:solidFill>
              <a:sysClr val="windowText" lastClr="000000">
                <a:lumMod val="65000"/>
                <a:lumOff val="35000"/>
              </a:sysClr>
            </a:solidFill>
            <a:latin typeface="Palatino Linotype"/>
            <a:ea typeface="+mn-ea"/>
            <a:cs typeface="+mn-cs"/>
          </a:endParaRPr>
        </a:p>
      </dsp:txBody>
      <dsp:txXfrm>
        <a:off x="1252686" y="2494376"/>
        <a:ext cx="1087963" cy="9972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CF952-72CD-4BC5-9E70-7FB89418E245}">
      <dsp:nvSpPr>
        <dsp:cNvPr id="0" name=""/>
        <dsp:cNvSpPr/>
      </dsp:nvSpPr>
      <dsp:spPr>
        <a:xfrm>
          <a:off x="78218" y="941782"/>
          <a:ext cx="8739470" cy="1272335"/>
        </a:xfrm>
        <a:prstGeom prst="rightArrow">
          <a:avLst>
            <a:gd name="adj1" fmla="val 50000"/>
            <a:gd name="adj2" fmla="val 5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254000" bIns="201983" numCol="1" spcCol="1270" anchor="ctr" anchorCtr="0">
          <a:noAutofit/>
        </a:bodyPr>
        <a:lstStyle/>
        <a:p>
          <a:pPr lvl="0" algn="l" defTabSz="444500">
            <a:lnSpc>
              <a:spcPct val="90000"/>
            </a:lnSpc>
            <a:spcBef>
              <a:spcPct val="0"/>
            </a:spcBef>
            <a:spcAft>
              <a:spcPct val="35000"/>
            </a:spcAft>
          </a:pPr>
          <a:endParaRPr lang="en-US" sz="1000" kern="1200" dirty="0">
            <a:solidFill>
              <a:sysClr val="window" lastClr="FFFFFF"/>
            </a:solidFill>
            <a:latin typeface="Arial" panose="020B0604020202020204" pitchFamily="34" charset="0"/>
            <a:ea typeface="+mn-ea"/>
            <a:cs typeface="Arial" panose="020B0604020202020204" pitchFamily="34" charset="0"/>
          </a:endParaRPr>
        </a:p>
        <a:p>
          <a:pPr lvl="0" algn="l" defTabSz="444500">
            <a:lnSpc>
              <a:spcPct val="90000"/>
            </a:lnSpc>
            <a:spcBef>
              <a:spcPct val="0"/>
            </a:spcBef>
            <a:spcAft>
              <a:spcPct val="35000"/>
            </a:spcAft>
          </a:pPr>
          <a:r>
            <a:rPr lang="en-US" sz="1000" kern="1200" dirty="0">
              <a:solidFill>
                <a:sysClr val="window" lastClr="FFFFFF"/>
              </a:solidFill>
              <a:latin typeface="Arial" panose="020B0604020202020204" pitchFamily="34" charset="0"/>
              <a:ea typeface="+mn-ea"/>
              <a:cs typeface="Arial" panose="020B0604020202020204" pitchFamily="34" charset="0"/>
            </a:rPr>
            <a:t>CITI GCP: </a:t>
          </a:r>
          <a:br>
            <a:rPr lang="en-US" sz="1000" kern="1200" dirty="0">
              <a:solidFill>
                <a:sysClr val="window" lastClr="FFFFFF"/>
              </a:solidFill>
              <a:latin typeface="Arial" panose="020B0604020202020204" pitchFamily="34" charset="0"/>
              <a:ea typeface="+mn-ea"/>
              <a:cs typeface="Arial" panose="020B0604020202020204" pitchFamily="34" charset="0"/>
            </a:rPr>
          </a:br>
          <a:r>
            <a:rPr lang="en-US" sz="1000" kern="1200" dirty="0">
              <a:solidFill>
                <a:sysClr val="window" lastClr="FFFFFF"/>
              </a:solidFill>
              <a:latin typeface="Arial" panose="020B0604020202020204" pitchFamily="34" charset="0"/>
              <a:ea typeface="+mn-ea"/>
              <a:cs typeface="Arial" panose="020B0604020202020204" pitchFamily="34" charset="0"/>
            </a:rPr>
            <a:t>Discussion of monitoring concepts</a:t>
          </a:r>
        </a:p>
      </dsp:txBody>
      <dsp:txXfrm>
        <a:off x="78218" y="1259866"/>
        <a:ext cx="8421386" cy="636167"/>
      </dsp:txXfrm>
    </dsp:sp>
    <dsp:sp modelId="{268A2BB2-5F23-4DB1-874B-9627336B766F}">
      <dsp:nvSpPr>
        <dsp:cNvPr id="0" name=""/>
        <dsp:cNvSpPr/>
      </dsp:nvSpPr>
      <dsp:spPr>
        <a:xfrm>
          <a:off x="100236" y="1790019"/>
          <a:ext cx="1970412" cy="2623423"/>
        </a:xfrm>
        <a:prstGeom prst="rect">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22275">
            <a:lnSpc>
              <a:spcPct val="90000"/>
            </a:lnSpc>
            <a:spcBef>
              <a:spcPct val="0"/>
            </a:spcBef>
            <a:spcAft>
              <a:spcPct val="35000"/>
            </a:spcAft>
          </a:pPr>
          <a:r>
            <a:rPr lang="en-US" sz="95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Basic description of concepts mostly copied and pasted from regulations </a:t>
          </a:r>
        </a:p>
        <a:p>
          <a:pPr lvl="0" algn="l" defTabSz="422275">
            <a:lnSpc>
              <a:spcPct val="90000"/>
            </a:lnSpc>
            <a:spcBef>
              <a:spcPct val="0"/>
            </a:spcBef>
            <a:spcAft>
              <a:spcPct val="35000"/>
            </a:spcAft>
          </a:pPr>
          <a:endParaRPr lang="en-US" sz="1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100236" y="1790019"/>
        <a:ext cx="1970412" cy="2623423"/>
      </dsp:txXfrm>
    </dsp:sp>
    <dsp:sp modelId="{9E509A92-E805-4C01-8753-58D6D160E575}">
      <dsp:nvSpPr>
        <dsp:cNvPr id="0" name=""/>
        <dsp:cNvSpPr/>
      </dsp:nvSpPr>
      <dsp:spPr>
        <a:xfrm>
          <a:off x="2092666" y="1365744"/>
          <a:ext cx="6725022" cy="1272335"/>
        </a:xfrm>
        <a:prstGeom prst="rightArrow">
          <a:avLst>
            <a:gd name="adj1" fmla="val 50000"/>
            <a:gd name="adj2" fmla="val 5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254000" bIns="201983" numCol="1" spcCol="1270" anchor="ctr" anchorCtr="0">
          <a:noAutofit/>
        </a:bodyPr>
        <a:lstStyle/>
        <a:p>
          <a:pPr lvl="0" algn="l" defTabSz="444500">
            <a:lnSpc>
              <a:spcPct val="90000"/>
            </a:lnSpc>
            <a:spcBef>
              <a:spcPct val="0"/>
            </a:spcBef>
            <a:spcAft>
              <a:spcPct val="35000"/>
            </a:spcAft>
          </a:pPr>
          <a:r>
            <a:rPr lang="en-US" sz="1000" kern="1200" dirty="0">
              <a:solidFill>
                <a:sysClr val="window" lastClr="FFFFFF"/>
              </a:solidFill>
              <a:latin typeface="Arial" panose="020B0604020202020204" pitchFamily="34" charset="0"/>
              <a:ea typeface="+mn-ea"/>
              <a:cs typeface="Arial" panose="020B0604020202020204" pitchFamily="34" charset="0"/>
            </a:rPr>
            <a:t>CITI GCP: </a:t>
          </a:r>
          <a:br>
            <a:rPr lang="en-US" sz="1000" kern="1200" dirty="0">
              <a:solidFill>
                <a:sysClr val="window" lastClr="FFFFFF"/>
              </a:solidFill>
              <a:latin typeface="Arial" panose="020B0604020202020204" pitchFamily="34" charset="0"/>
              <a:ea typeface="+mn-ea"/>
              <a:cs typeface="Arial" panose="020B0604020202020204" pitchFamily="34" charset="0"/>
            </a:rPr>
          </a:br>
          <a:r>
            <a:rPr lang="en-US" sz="1000" kern="1200" dirty="0">
              <a:solidFill>
                <a:sysClr val="window" lastClr="FFFFFF"/>
              </a:solidFill>
              <a:latin typeface="Arial" panose="020B0604020202020204" pitchFamily="34" charset="0"/>
              <a:ea typeface="+mn-ea"/>
              <a:cs typeface="Arial" panose="020B0604020202020204" pitchFamily="34" charset="0"/>
            </a:rPr>
            <a:t>Discussion of advanced monitoring concepts</a:t>
          </a:r>
        </a:p>
      </dsp:txBody>
      <dsp:txXfrm>
        <a:off x="2092666" y="1683828"/>
        <a:ext cx="6406938" cy="636167"/>
      </dsp:txXfrm>
    </dsp:sp>
    <dsp:sp modelId="{15D05C05-8281-44CF-881D-876B7C9BA0DA}">
      <dsp:nvSpPr>
        <dsp:cNvPr id="0" name=""/>
        <dsp:cNvSpPr/>
      </dsp:nvSpPr>
      <dsp:spPr>
        <a:xfrm>
          <a:off x="2092666" y="2348973"/>
          <a:ext cx="2014447" cy="2293451"/>
        </a:xfrm>
        <a:prstGeom prst="rect">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22275">
            <a:lnSpc>
              <a:spcPct val="90000"/>
            </a:lnSpc>
            <a:spcBef>
              <a:spcPct val="0"/>
            </a:spcBef>
            <a:spcAft>
              <a:spcPct val="35000"/>
            </a:spcAft>
          </a:pPr>
          <a:r>
            <a:rPr lang="en-US" sz="95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Basic description of some advanced concepts mostly copied and pasted from regulations. </a:t>
          </a:r>
        </a:p>
        <a:p>
          <a:pPr lvl="0" algn="l" defTabSz="422275">
            <a:lnSpc>
              <a:spcPct val="90000"/>
            </a:lnSpc>
            <a:spcBef>
              <a:spcPct val="0"/>
            </a:spcBef>
            <a:spcAft>
              <a:spcPct val="35000"/>
            </a:spcAft>
          </a:pPr>
          <a:r>
            <a:rPr lang="en-US" sz="95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For example, mentions risk-based monitoring, but does not fully describe what it is or how a site could ensure a risk-based approach to monitoring. </a:t>
          </a:r>
        </a:p>
        <a:p>
          <a:pPr lvl="0" algn="l" defTabSz="422275">
            <a:lnSpc>
              <a:spcPct val="90000"/>
            </a:lnSpc>
            <a:spcBef>
              <a:spcPct val="0"/>
            </a:spcBef>
            <a:spcAft>
              <a:spcPct val="35000"/>
            </a:spcAft>
          </a:pPr>
          <a:endParaRPr lang="en-US" sz="95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a:p>
          <a:pPr lvl="0" algn="l" defTabSz="422275">
            <a:lnSpc>
              <a:spcPct val="90000"/>
            </a:lnSpc>
            <a:spcBef>
              <a:spcPct val="0"/>
            </a:spcBef>
            <a:spcAft>
              <a:spcPct val="35000"/>
            </a:spcAft>
          </a:pPr>
          <a:r>
            <a:rPr lang="en-US" sz="1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p>
        <a:p>
          <a:pPr lvl="0" algn="l" defTabSz="422275">
            <a:lnSpc>
              <a:spcPct val="90000"/>
            </a:lnSpc>
            <a:spcBef>
              <a:spcPct val="0"/>
            </a:spcBef>
            <a:spcAft>
              <a:spcPct val="35000"/>
            </a:spcAft>
          </a:pPr>
          <a:endParaRPr lang="en-US" sz="1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2092666" y="2348973"/>
        <a:ext cx="2014447" cy="2293451"/>
      </dsp:txXfrm>
    </dsp:sp>
    <dsp:sp modelId="{7E089365-FE1B-4CF5-A63D-A82FDF22B1D9}">
      <dsp:nvSpPr>
        <dsp:cNvPr id="0" name=""/>
        <dsp:cNvSpPr/>
      </dsp:nvSpPr>
      <dsp:spPr>
        <a:xfrm>
          <a:off x="4107114" y="1789705"/>
          <a:ext cx="4710574" cy="1272335"/>
        </a:xfrm>
        <a:prstGeom prst="rightArrow">
          <a:avLst>
            <a:gd name="adj1" fmla="val 50000"/>
            <a:gd name="adj2" fmla="val 5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254000" bIns="201983" numCol="1" spcCol="1270" anchor="ctr" anchorCtr="0">
          <a:noAutofit/>
        </a:bodyPr>
        <a:lstStyle/>
        <a:p>
          <a:pPr lvl="0" algn="l" defTabSz="444500">
            <a:lnSpc>
              <a:spcPct val="90000"/>
            </a:lnSpc>
            <a:spcBef>
              <a:spcPct val="0"/>
            </a:spcBef>
            <a:spcAft>
              <a:spcPct val="35000"/>
            </a:spcAft>
          </a:pPr>
          <a:r>
            <a:rPr lang="en-US" sz="1000" kern="1200" dirty="0">
              <a:solidFill>
                <a:sysClr val="window" lastClr="FFFFFF"/>
              </a:solidFill>
              <a:latin typeface="Arial" panose="020B0604020202020204" pitchFamily="34" charset="0"/>
              <a:ea typeface="+mn-ea"/>
              <a:cs typeface="Arial" panose="020B0604020202020204" pitchFamily="34" charset="0"/>
            </a:rPr>
            <a:t>CITI GCP:</a:t>
          </a:r>
          <a:br>
            <a:rPr lang="en-US" sz="1000" kern="1200" dirty="0">
              <a:solidFill>
                <a:sysClr val="window" lastClr="FFFFFF"/>
              </a:solidFill>
              <a:latin typeface="Arial" panose="020B0604020202020204" pitchFamily="34" charset="0"/>
              <a:ea typeface="+mn-ea"/>
              <a:cs typeface="Arial" panose="020B0604020202020204" pitchFamily="34" charset="0"/>
            </a:rPr>
          </a:br>
          <a:r>
            <a:rPr lang="en-US" sz="1000" kern="1200" dirty="0">
              <a:solidFill>
                <a:sysClr val="window" lastClr="FFFFFF"/>
              </a:solidFill>
              <a:latin typeface="Arial" panose="020B0604020202020204" pitchFamily="34" charset="0"/>
              <a:ea typeface="+mn-ea"/>
              <a:cs typeface="Arial" panose="020B0604020202020204" pitchFamily="34" charset="0"/>
            </a:rPr>
            <a:t>Discussion of Practical Approaches to Monitoring </a:t>
          </a:r>
        </a:p>
      </dsp:txBody>
      <dsp:txXfrm>
        <a:off x="4107114" y="2107789"/>
        <a:ext cx="4392490" cy="636167"/>
      </dsp:txXfrm>
    </dsp:sp>
    <dsp:sp modelId="{2B6BF294-B0A8-41A6-B4C9-0AF74ABDAA38}">
      <dsp:nvSpPr>
        <dsp:cNvPr id="0" name=""/>
        <dsp:cNvSpPr/>
      </dsp:nvSpPr>
      <dsp:spPr>
        <a:xfrm>
          <a:off x="4107114" y="2772935"/>
          <a:ext cx="2014447" cy="2308786"/>
        </a:xfrm>
        <a:prstGeom prst="rect">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22275">
            <a:lnSpc>
              <a:spcPct val="90000"/>
            </a:lnSpc>
            <a:spcBef>
              <a:spcPct val="0"/>
            </a:spcBef>
            <a:spcAft>
              <a:spcPct val="35000"/>
            </a:spcAft>
            <a:buFont typeface="Arial" panose="020B0604020202020204" pitchFamily="34" charset="0"/>
            <a:buNone/>
          </a:pPr>
          <a:r>
            <a:rPr lang="en-US" sz="950" kern="1200" baseline="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No discussion of practical approaches to monitoring.</a:t>
          </a:r>
        </a:p>
        <a:p>
          <a:pPr lvl="0" algn="l" defTabSz="422275">
            <a:lnSpc>
              <a:spcPct val="90000"/>
            </a:lnSpc>
            <a:spcBef>
              <a:spcPct val="0"/>
            </a:spcBef>
            <a:spcAft>
              <a:spcPct val="35000"/>
            </a:spcAft>
            <a:buFont typeface="Arial" panose="020B0604020202020204" pitchFamily="34" charset="0"/>
            <a:buNone/>
          </a:pPr>
          <a:r>
            <a:rPr lang="en-US" sz="1000" kern="1200" baseline="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a:t>
          </a:r>
        </a:p>
      </dsp:txBody>
      <dsp:txXfrm>
        <a:off x="4107114" y="2772935"/>
        <a:ext cx="2014447" cy="2308786"/>
      </dsp:txXfrm>
    </dsp:sp>
    <dsp:sp modelId="{37F604D4-8E96-4F83-894C-B0289C69C3DD}">
      <dsp:nvSpPr>
        <dsp:cNvPr id="0" name=""/>
        <dsp:cNvSpPr/>
      </dsp:nvSpPr>
      <dsp:spPr>
        <a:xfrm>
          <a:off x="6121562" y="2213667"/>
          <a:ext cx="2696126" cy="1272335"/>
        </a:xfrm>
        <a:prstGeom prst="rightArrow">
          <a:avLst>
            <a:gd name="adj1" fmla="val 50000"/>
            <a:gd name="adj2" fmla="val 5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254000" bIns="201983" numCol="1" spcCol="1270" anchor="ctr" anchorCtr="0">
          <a:noAutofit/>
        </a:bodyPr>
        <a:lstStyle/>
        <a:p>
          <a:pPr lvl="0" algn="l" defTabSz="444500">
            <a:lnSpc>
              <a:spcPct val="90000"/>
            </a:lnSpc>
            <a:spcBef>
              <a:spcPct val="0"/>
            </a:spcBef>
            <a:spcAft>
              <a:spcPct val="35000"/>
            </a:spcAft>
          </a:pPr>
          <a:r>
            <a:rPr lang="en-US" sz="1000" kern="1200" dirty="0">
              <a:solidFill>
                <a:sysClr val="window" lastClr="FFFFFF"/>
              </a:solidFill>
              <a:latin typeface="Arial" panose="020B0604020202020204" pitchFamily="34" charset="0"/>
              <a:ea typeface="+mn-ea"/>
              <a:cs typeface="Arial" panose="020B0604020202020204" pitchFamily="34" charset="0"/>
            </a:rPr>
            <a:t>CITI GCP:</a:t>
          </a:r>
          <a:br>
            <a:rPr lang="en-US" sz="1000" kern="1200" dirty="0">
              <a:solidFill>
                <a:sysClr val="window" lastClr="FFFFFF"/>
              </a:solidFill>
              <a:latin typeface="Arial" panose="020B0604020202020204" pitchFamily="34" charset="0"/>
              <a:ea typeface="+mn-ea"/>
              <a:cs typeface="Arial" panose="020B0604020202020204" pitchFamily="34" charset="0"/>
            </a:rPr>
          </a:br>
          <a:r>
            <a:rPr lang="en-US" sz="1000" kern="1200" dirty="0">
              <a:solidFill>
                <a:sysClr val="window" lastClr="FFFFFF"/>
              </a:solidFill>
              <a:latin typeface="Arial" panose="020B0604020202020204" pitchFamily="34" charset="0"/>
              <a:ea typeface="+mn-ea"/>
              <a:cs typeface="Arial" panose="020B0604020202020204" pitchFamily="34" charset="0"/>
            </a:rPr>
            <a:t>Case Studies Incorporated Regarding Monitoring</a:t>
          </a:r>
        </a:p>
      </dsp:txBody>
      <dsp:txXfrm>
        <a:off x="6121562" y="2531751"/>
        <a:ext cx="2378042" cy="636167"/>
      </dsp:txXfrm>
    </dsp:sp>
    <dsp:sp modelId="{F6619296-5A95-4DA1-995A-44A9CD3D0498}">
      <dsp:nvSpPr>
        <dsp:cNvPr id="0" name=""/>
        <dsp:cNvSpPr/>
      </dsp:nvSpPr>
      <dsp:spPr>
        <a:xfrm>
          <a:off x="6121562" y="3196896"/>
          <a:ext cx="2032800" cy="2335847"/>
        </a:xfrm>
        <a:prstGeom prst="rect">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22275">
            <a:lnSpc>
              <a:spcPct val="90000"/>
            </a:lnSpc>
            <a:spcBef>
              <a:spcPct val="0"/>
            </a:spcBef>
            <a:spcAft>
              <a:spcPct val="35000"/>
            </a:spcAft>
          </a:pPr>
          <a:r>
            <a:rPr lang="en-US" sz="95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One very basic case study which describes steps that a monitor from a CRO (industry) should take. </a:t>
          </a:r>
        </a:p>
      </dsp:txBody>
      <dsp:txXfrm>
        <a:off x="6121562" y="3196896"/>
        <a:ext cx="2032800" cy="233584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B576D81-C1E4-4DFE-A673-0E6B56A9B4A0}" type="datetimeFigureOut">
              <a:rPr lang="en-US" smtClean="0"/>
              <a:t>11/15/2018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71D3096-F221-40E6-9ADA-80A86C61E76B}" type="slidenum">
              <a:rPr lang="en-US" smtClean="0"/>
              <a:t>‹#›</a:t>
            </a:fld>
            <a:endParaRPr lang="en-US"/>
          </a:p>
        </p:txBody>
      </p:sp>
    </p:spTree>
    <p:extLst>
      <p:ext uri="{BB962C8B-B14F-4D97-AF65-F5344CB8AC3E}">
        <p14:creationId xmlns:p14="http://schemas.microsoft.com/office/powerpoint/2010/main" val="2458267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64E503B-B594-4525-835F-0A0F2187E486}" type="datetimeFigureOut">
              <a:rPr lang="en-US" smtClean="0"/>
              <a:t>11/15/2018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01A65EA-8318-4C13-9782-DFA5F4DDD927}" type="slidenum">
              <a:rPr lang="en-US" smtClean="0"/>
              <a:t>‹#›</a:t>
            </a:fld>
            <a:endParaRPr lang="en-US"/>
          </a:p>
        </p:txBody>
      </p:sp>
    </p:spTree>
    <p:extLst>
      <p:ext uri="{BB962C8B-B14F-4D97-AF65-F5344CB8AC3E}">
        <p14:creationId xmlns:p14="http://schemas.microsoft.com/office/powerpoint/2010/main" val="541408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Hello everyone and</a:t>
            </a:r>
            <a:r>
              <a:rPr lang="en-US" baseline="0" dirty="0"/>
              <a:t> thank you to the TIN forum for having us speak today. We’re excited to share with you a training module that we have just completed that can enable academic research to be properly monitored.  </a:t>
            </a:r>
          </a:p>
          <a:p>
            <a:endParaRPr lang="en-US" baseline="0" dirty="0"/>
          </a:p>
          <a:p>
            <a:r>
              <a:rPr lang="en-US" baseline="0" dirty="0"/>
              <a:t>M</a:t>
            </a:r>
            <a:r>
              <a:rPr lang="en-US" dirty="0"/>
              <a:t>y</a:t>
            </a:r>
            <a:r>
              <a:rPr lang="en-US" baseline="0" dirty="0"/>
              <a:t> name is Amelia and I work at University of Southern California’s Clinical and Translational Sciences Institute and the International Center for Regulatory Science. In my current role, I assist with regulatory consultations, conduct regulatory research and develop training modules like the one I am sharing with you today. I previously worked as a clinical research coordinator and am about to finish my masters in regulatory science. I work under the direction of regulatory science faculty who will now briefly introduce themselves starting with Dr. Eunjoo Pacifici. </a:t>
            </a:r>
          </a:p>
          <a:p>
            <a:endParaRPr lang="en-US" baseline="0" dirty="0"/>
          </a:p>
          <a:p>
            <a:r>
              <a:rPr lang="en-US" baseline="0" dirty="0"/>
              <a:t>(Eunjoo) </a:t>
            </a:r>
          </a:p>
          <a:p>
            <a:endParaRPr lang="en-US" baseline="0" dirty="0"/>
          </a:p>
          <a:p>
            <a:r>
              <a:rPr lang="en-US" baseline="0" dirty="0"/>
              <a:t>(Nancy) </a:t>
            </a:r>
          </a:p>
          <a:p>
            <a:r>
              <a:rPr lang="en-US" baseline="0" dirty="0"/>
              <a:t> </a:t>
            </a:r>
          </a:p>
          <a:p>
            <a:endParaRPr lang="en-US" baseline="0" dirty="0"/>
          </a:p>
        </p:txBody>
      </p:sp>
      <p:sp>
        <p:nvSpPr>
          <p:cNvPr id="4" name="Slide Number Placeholder 3"/>
          <p:cNvSpPr>
            <a:spLocks noGrp="1"/>
          </p:cNvSpPr>
          <p:nvPr>
            <p:ph type="sldNum" sz="quarter" idx="10"/>
          </p:nvPr>
        </p:nvSpPr>
        <p:spPr/>
        <p:txBody>
          <a:bodyPr/>
          <a:lstStyle/>
          <a:p>
            <a:fld id="{201A65EA-8318-4C13-9782-DFA5F4DDD927}" type="slidenum">
              <a:rPr lang="en-US" smtClean="0"/>
              <a:t>1</a:t>
            </a:fld>
            <a:endParaRPr lang="en-US"/>
          </a:p>
        </p:txBody>
      </p:sp>
    </p:spTree>
    <p:extLst>
      <p:ext uri="{BB962C8B-B14F-4D97-AF65-F5344CB8AC3E}">
        <p14:creationId xmlns:p14="http://schemas.microsoft.com/office/powerpoint/2010/main" val="3724238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clinical</a:t>
            </a:r>
            <a:r>
              <a:rPr lang="en-US" baseline="0" dirty="0"/>
              <a:t> research coordinator who helps to record data from first documentation of the data on source documents to the sponsor via case report forms. </a:t>
            </a:r>
          </a:p>
          <a:p>
            <a:endParaRPr lang="en-US" baseline="0" dirty="0"/>
          </a:p>
          <a:p>
            <a:r>
              <a:rPr lang="en-US" baseline="0" dirty="0"/>
              <a:t>As part of the sponsor’s quality management system, the sponsor monitors and audits the clinical trial sites. </a:t>
            </a:r>
          </a:p>
          <a:p>
            <a:endParaRPr lang="en-US" baseline="0" dirty="0"/>
          </a:p>
          <a:p>
            <a:r>
              <a:rPr lang="en-US" baseline="0" dirty="0"/>
              <a:t>These trials have a monitor who is not part of the clinical research team, but works with the site to ensure human subject protection and data accuracy and validity. Monitors ensure that all of the data that the research coordinator capture is correct by checking the source documents and case report forms.</a:t>
            </a:r>
          </a:p>
          <a:p>
            <a:endParaRPr lang="en-US" baseline="0" dirty="0"/>
          </a:p>
          <a:p>
            <a:r>
              <a:rPr lang="en-US" baseline="0" dirty="0"/>
              <a:t>And sometimes, the sponsor will initiate an audit to ensure that the monitoring function is properly conducted and that the data is correct. </a:t>
            </a:r>
          </a:p>
          <a:p>
            <a:endParaRPr lang="en-US" baseline="0" dirty="0"/>
          </a:p>
          <a:p>
            <a:r>
              <a:rPr lang="en-US" baseline="0" dirty="0"/>
              <a:t>So, generally in industry-sponsored clinical trials, the quality functions are clear, but </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10</a:t>
            </a:fld>
            <a:endParaRPr lang="en-US"/>
          </a:p>
        </p:txBody>
      </p:sp>
    </p:spTree>
    <p:extLst>
      <p:ext uri="{BB962C8B-B14F-4D97-AF65-F5344CB8AC3E}">
        <p14:creationId xmlns:p14="http://schemas.microsoft.com/office/powerpoint/2010/main" val="273469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functions are not so clear</a:t>
            </a:r>
            <a:r>
              <a:rPr lang="en-US" baseline="0" dirty="0"/>
              <a:t> in investigator-initiated trials. </a:t>
            </a:r>
          </a:p>
          <a:p>
            <a:endParaRPr lang="en-US" baseline="0" dirty="0"/>
          </a:p>
          <a:p>
            <a:r>
              <a:rPr lang="en-US" baseline="0" dirty="0"/>
              <a:t>The sponsor-investigator is responsible for ensuring a proper quality management system, but a lack of institutional resources and funding may hinder the sponsor-investigator from doing so, and there may be little or no monitoring or auditing of an investigator-initiated clinical trial.</a:t>
            </a:r>
          </a:p>
          <a:p>
            <a:r>
              <a:rPr lang="en-US" baseline="0" dirty="0"/>
              <a:t>And, I would like to know from you…  </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11</a:t>
            </a:fld>
            <a:endParaRPr lang="en-US"/>
          </a:p>
        </p:txBody>
      </p:sp>
    </p:spTree>
    <p:extLst>
      <p:ext uri="{BB962C8B-B14F-4D97-AF65-F5344CB8AC3E}">
        <p14:creationId xmlns:p14="http://schemas.microsoft.com/office/powerpoint/2010/main" val="3578190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For investigator-initiated trials, do you have someone assigned to perform the monitoring function who is not part of research team for that trial?
https://www.polleverywhere.com/multiple_choice_polls/IsAvni3nIF60N8y</a:t>
            </a:r>
          </a:p>
          <a:p>
            <a:endParaRPr lang="en-US" dirty="0"/>
          </a:p>
          <a:p>
            <a:r>
              <a:rPr lang="en-US" dirty="0"/>
              <a:t>Are</a:t>
            </a:r>
            <a:r>
              <a:rPr lang="en-US" baseline="0" dirty="0"/>
              <a:t> your investigator-initiated trials monitored by someone who is not a part of the research team for the trial? </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12</a:t>
            </a:fld>
            <a:endParaRPr lang="en-US" dirty="0"/>
          </a:p>
        </p:txBody>
      </p:sp>
      <p:sp>
        <p:nvSpPr>
          <p:cNvPr id="5" name="TextBox 4"/>
          <p:cNvSpPr txBox="1"/>
          <p:nvPr/>
        </p:nvSpPr>
        <p:spPr>
          <a:xfrm>
            <a:off x="0" y="0"/>
            <a:ext cx="3894667" cy="371087"/>
          </a:xfrm>
          <a:prstGeom prst="rect">
            <a:avLst/>
          </a:prstGeom>
          <a:noFill/>
        </p:spPr>
        <p:txBody>
          <a:bodyPr vert="horz" lIns="93177" tIns="46589" rIns="93177" bIns="46589" rtlCol="0">
            <a:spAutoFit/>
          </a:bodyPr>
          <a:lstStyle/>
          <a:p>
            <a:endParaRPr lang="en-US" dirty="0"/>
          </a:p>
        </p:txBody>
      </p:sp>
    </p:spTree>
    <p:extLst>
      <p:ext uri="{BB962C8B-B14F-4D97-AF65-F5344CB8AC3E}">
        <p14:creationId xmlns:p14="http://schemas.microsoft.com/office/powerpoint/2010/main" val="3076869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seen (similar/dissimilar) results in some other polling we have done.</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13</a:t>
            </a:fld>
            <a:endParaRPr lang="en-US"/>
          </a:p>
        </p:txBody>
      </p:sp>
    </p:spTree>
    <p:extLst>
      <p:ext uri="{BB962C8B-B14F-4D97-AF65-F5344CB8AC3E}">
        <p14:creationId xmlns:p14="http://schemas.microsoft.com/office/powerpoint/2010/main" val="4259498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only about 65%</a:t>
            </a:r>
            <a:r>
              <a:rPr lang="en-US" baseline="0" dirty="0"/>
              <a:t> of investigator-initiated trials are monitored in the southern California region and nationally, and this number may be even lower than reported because people may not understand that the monitor must be objective to the study team. Some study teams think they have monitored the data because the research coordinator makes sure its correct and so does the PI, but this really isn’t proper monitoring. There needs to be someone outside of the research team to perform the monitoring quality control function.</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14</a:t>
            </a:fld>
            <a:endParaRPr lang="en-US" dirty="0"/>
          </a:p>
        </p:txBody>
      </p:sp>
      <p:sp>
        <p:nvSpPr>
          <p:cNvPr id="5" name="TextBox 4"/>
          <p:cNvSpPr txBox="1"/>
          <p:nvPr/>
        </p:nvSpPr>
        <p:spPr>
          <a:xfrm>
            <a:off x="0" y="0"/>
            <a:ext cx="3894667" cy="371087"/>
          </a:xfrm>
          <a:prstGeom prst="rect">
            <a:avLst/>
          </a:prstGeom>
          <a:noFill/>
        </p:spPr>
        <p:txBody>
          <a:bodyPr vert="horz" lIns="93177" tIns="46589" rIns="93177" bIns="46589" rtlCol="0">
            <a:spAutoFit/>
          </a:bodyPr>
          <a:lstStyle/>
          <a:p>
            <a:endParaRPr lang="en-US" dirty="0"/>
          </a:p>
        </p:txBody>
      </p:sp>
    </p:spTree>
    <p:extLst>
      <p:ext uri="{BB962C8B-B14F-4D97-AF65-F5344CB8AC3E}">
        <p14:creationId xmlns:p14="http://schemas.microsoft.com/office/powerpoint/2010/main" val="66788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seems clear that the competencies research professional posses from helping to coordinate clinical trials are different than those associated with</a:t>
            </a:r>
            <a:r>
              <a:rPr lang="en-US" baseline="0" dirty="0"/>
              <a:t> monitoring. And, to better understand monitoring concepts, research professionals need additional training. </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15</a:t>
            </a:fld>
            <a:endParaRPr lang="en-US" dirty="0"/>
          </a:p>
        </p:txBody>
      </p:sp>
      <p:sp>
        <p:nvSpPr>
          <p:cNvPr id="5" name="TextBox 4"/>
          <p:cNvSpPr txBox="1"/>
          <p:nvPr/>
        </p:nvSpPr>
        <p:spPr>
          <a:xfrm>
            <a:off x="0" y="0"/>
            <a:ext cx="3894667" cy="371087"/>
          </a:xfrm>
          <a:prstGeom prst="rect">
            <a:avLst/>
          </a:prstGeom>
          <a:noFill/>
        </p:spPr>
        <p:txBody>
          <a:bodyPr vert="horz" lIns="93177" tIns="46589" rIns="93177" bIns="46589" rtlCol="0">
            <a:spAutoFit/>
          </a:bodyPr>
          <a:lstStyle/>
          <a:p>
            <a:endParaRPr lang="en-US" dirty="0"/>
          </a:p>
        </p:txBody>
      </p:sp>
    </p:spTree>
    <p:extLst>
      <p:ext uri="{BB962C8B-B14F-4D97-AF65-F5344CB8AC3E}">
        <p14:creationId xmlns:p14="http://schemas.microsoft.com/office/powerpoint/2010/main" val="758472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because</a:t>
            </a:r>
            <a:r>
              <a:rPr lang="en-US" baseline="0" dirty="0"/>
              <a:t> we saw a clear need for training, we started to develop a monitoring module. </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16</a:t>
            </a:fld>
            <a:endParaRPr lang="en-US"/>
          </a:p>
        </p:txBody>
      </p:sp>
    </p:spTree>
    <p:extLst>
      <p:ext uri="{BB962C8B-B14F-4D97-AF65-F5344CB8AC3E}">
        <p14:creationId xmlns:p14="http://schemas.microsoft.com/office/powerpoint/2010/main" val="4016475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convened a focus group with stakeholders from academia, government and industry during the development</a:t>
            </a:r>
            <a:r>
              <a:rPr lang="en-US" baseline="0" dirty="0"/>
              <a:t> of the module. When we completed the module we held a user testing group to see if the module was ready to be disseminated. </a:t>
            </a:r>
          </a:p>
          <a:p>
            <a:endParaRPr lang="en-US" baseline="0" dirty="0"/>
          </a:p>
          <a:p>
            <a:r>
              <a:rPr lang="en-US" baseline="0" dirty="0"/>
              <a:t>And, the module we are sharing with you today has addressed all of the comments and suggestions from the focus group and user testing group. </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17</a:t>
            </a:fld>
            <a:endParaRPr lang="en-US"/>
          </a:p>
        </p:txBody>
      </p:sp>
    </p:spTree>
    <p:extLst>
      <p:ext uri="{BB962C8B-B14F-4D97-AF65-F5344CB8AC3E}">
        <p14:creationId xmlns:p14="http://schemas.microsoft.com/office/powerpoint/2010/main" val="1500101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may be curious to know how our module is different than other training programs. </a:t>
            </a:r>
          </a:p>
          <a:p>
            <a:endParaRPr lang="en-US" baseline="0" dirty="0"/>
          </a:p>
          <a:p>
            <a:r>
              <a:rPr lang="en-US" baseline="0" dirty="0"/>
              <a:t>Most academic researchers must undergo CITI training for good clinical practice. On this slide, you can see elements that our module provides beyond CITI training. </a:t>
            </a:r>
            <a:br>
              <a:rPr lang="en-US" baseline="0" dirty="0"/>
            </a:br>
            <a:endParaRPr lang="en-US" baseline="0" dirty="0"/>
          </a:p>
          <a:p>
            <a:r>
              <a:rPr lang="en-US" baseline="0" dirty="0"/>
              <a:t>For example, we provide a practical approach to monitoring, where we see many other trainings reiterate regulations, not including this how-to piece. And, we also incorporate FDA warning letters into our case studies to provide more real-world scenarios.</a:t>
            </a:r>
          </a:p>
        </p:txBody>
      </p:sp>
      <p:sp>
        <p:nvSpPr>
          <p:cNvPr id="4" name="Slide Number Placeholder 3"/>
          <p:cNvSpPr>
            <a:spLocks noGrp="1"/>
          </p:cNvSpPr>
          <p:nvPr>
            <p:ph type="sldNum" sz="quarter" idx="10"/>
          </p:nvPr>
        </p:nvSpPr>
        <p:spPr/>
        <p:txBody>
          <a:bodyPr/>
          <a:lstStyle/>
          <a:p>
            <a:fld id="{201A65EA-8318-4C13-9782-DFA5F4DDD927}" type="slidenum">
              <a:rPr lang="en-US" smtClean="0"/>
              <a:t>18</a:t>
            </a:fld>
            <a:endParaRPr lang="en-US"/>
          </a:p>
        </p:txBody>
      </p:sp>
    </p:spTree>
    <p:extLst>
      <p:ext uri="{BB962C8B-B14F-4D97-AF65-F5344CB8AC3E}">
        <p14:creationId xmlns:p14="http://schemas.microsoft.com/office/powerpoint/2010/main" val="2891753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I am going to show you our module. We believe that this module can be used for a couple different training purposes. </a:t>
            </a:r>
          </a:p>
          <a:p>
            <a:endParaRPr lang="en-US" baseline="0" dirty="0"/>
          </a:p>
          <a:p>
            <a:r>
              <a:rPr lang="en-US" baseline="0" dirty="0"/>
              <a:t>One way is for research coordinator onboarding or development. If research professionals, like coordinators, can understand monitoring concepts, they can better ensure quality in clinical trials they coordinate, even if they are not going to serve as a monitor.</a:t>
            </a:r>
          </a:p>
          <a:p>
            <a:endParaRPr lang="en-US" baseline="0" dirty="0"/>
          </a:p>
          <a:p>
            <a:r>
              <a:rPr lang="en-US" baseline="0" dirty="0"/>
              <a:t>Another way this module can be used is for monitoring training so more senior research professionals could learn how to monitor and cross-monitor studies they do not coordinate. This could provide sponsor-investigators with a way to implement a quality management systems in their clinical trials. </a:t>
            </a:r>
            <a:endParaRPr lang="en-US" dirty="0"/>
          </a:p>
          <a:p>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19</a:t>
            </a:fld>
            <a:endParaRPr lang="en-US"/>
          </a:p>
        </p:txBody>
      </p:sp>
    </p:spTree>
    <p:extLst>
      <p:ext uri="{BB962C8B-B14F-4D97-AF65-F5344CB8AC3E}">
        <p14:creationId xmlns:p14="http://schemas.microsoft.com/office/powerpoint/2010/main" val="358379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 will present our findings that point to gaps in monitoring knowledge and resources at academic institutions and share with you a training module we created to address some of these gaps.</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2</a:t>
            </a:fld>
            <a:endParaRPr lang="en-US"/>
          </a:p>
        </p:txBody>
      </p:sp>
    </p:spTree>
    <p:extLst>
      <p:ext uri="{BB962C8B-B14F-4D97-AF65-F5344CB8AC3E}">
        <p14:creationId xmlns:p14="http://schemas.microsoft.com/office/powerpoint/2010/main" val="335173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module is free, anyone can access it. You are going to be provided with the link in the </a:t>
            </a:r>
            <a:r>
              <a:rPr lang="en-US" baseline="0" dirty="0" err="1"/>
              <a:t>Webex</a:t>
            </a:r>
            <a:r>
              <a:rPr lang="en-US" baseline="0" dirty="0"/>
              <a:t> chat box and these slides so you can access it after this presentation, but for now, I ask that you just follow along. </a:t>
            </a:r>
          </a:p>
          <a:p>
            <a:endParaRPr lang="en-US" baseline="0" dirty="0"/>
          </a:p>
          <a:p>
            <a:r>
              <a:rPr lang="en-US" dirty="0"/>
              <a:t>You</a:t>
            </a:r>
            <a:r>
              <a:rPr lang="en-US" baseline="0" dirty="0"/>
              <a:t> go to this website, and for those of you who are new, you click this link, but I am going to click here since I already have a login. Then you click on my courses and clinical trial monitoring. </a:t>
            </a:r>
          </a:p>
          <a:p>
            <a:endParaRPr lang="en-US" baseline="0" dirty="0"/>
          </a:p>
          <a:p>
            <a:r>
              <a:rPr lang="en-US" baseline="0" dirty="0"/>
              <a:t>This module is extensive and that is because this is an important subject for research professionals to understand monitoring. There have even been cases where the FDA has rejected a new drug application because the clinical trials lacked proper monitoring. </a:t>
            </a:r>
          </a:p>
          <a:p>
            <a:endParaRPr lang="en-US" baseline="0" dirty="0"/>
          </a:p>
          <a:p>
            <a:r>
              <a:rPr lang="en-US" baseline="0" dirty="0"/>
              <a:t>That being said, I am going to show all the elements of this training resource. This first section has some information about the module and then you can see our different chapters. We have an introduction, a first chapter on fundamentals, a second chapter discussing monitoring and a third chapter on monitoring plans, visits and reports. Each chapter has an associated quiz. We also have some additional case studies and a summary. </a:t>
            </a:r>
          </a:p>
          <a:p>
            <a:endParaRPr lang="en-US" baseline="0" dirty="0"/>
          </a:p>
          <a:p>
            <a:r>
              <a:rPr lang="en-US" baseline="0" dirty="0"/>
              <a:t>We have a mechanism for providing feedback and we hope that you give us feedback. </a:t>
            </a:r>
          </a:p>
          <a:p>
            <a:endParaRPr lang="en-US" baseline="0" dirty="0"/>
          </a:p>
          <a:p>
            <a:r>
              <a:rPr lang="en-US" baseline="0" dirty="0"/>
              <a:t>Additionally, we provide downloadable templates for monitoring plans and reports and SOPs and checklists for the 4 different types of monitoring visits that occur before during and after a clinical trial. </a:t>
            </a:r>
          </a:p>
          <a:p>
            <a:endParaRPr lang="en-US" baseline="0" dirty="0"/>
          </a:p>
          <a:p>
            <a:r>
              <a:rPr lang="en-US" baseline="0" dirty="0"/>
              <a:t>Finally we provide trainees with a certificate of completion if they review all sections besides chapter one because it may be a little basic for more advanced clinical research professionals and pass all of the quizzes. </a:t>
            </a:r>
          </a:p>
          <a:p>
            <a:endParaRPr lang="en-US" baseline="0" dirty="0"/>
          </a:p>
          <a:p>
            <a:r>
              <a:rPr lang="en-US" baseline="0" dirty="0"/>
              <a:t>And now, I am going to show you one of the sections of this module, I am going to show you this case study, but I am going to open it in a different way because </a:t>
            </a:r>
            <a:r>
              <a:rPr lang="en-US" baseline="0" dirty="0" err="1"/>
              <a:t>Webex</a:t>
            </a:r>
            <a:r>
              <a:rPr lang="en-US" baseline="0" dirty="0"/>
              <a:t> is funny about letting you play audio from a video.</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20</a:t>
            </a:fld>
            <a:endParaRPr lang="en-US"/>
          </a:p>
        </p:txBody>
      </p:sp>
    </p:spTree>
    <p:extLst>
      <p:ext uri="{BB962C8B-B14F-4D97-AF65-F5344CB8AC3E}">
        <p14:creationId xmlns:p14="http://schemas.microsoft.com/office/powerpoint/2010/main" val="1772285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seen this training tool,</a:t>
            </a:r>
            <a:r>
              <a:rPr lang="en-US" baseline="0" dirty="0"/>
              <a:t> I am going to discuss our future activities. </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21</a:t>
            </a:fld>
            <a:endParaRPr lang="en-US"/>
          </a:p>
        </p:txBody>
      </p:sp>
    </p:spTree>
    <p:extLst>
      <p:ext uri="{BB962C8B-B14F-4D97-AF65-F5344CB8AC3E}">
        <p14:creationId xmlns:p14="http://schemas.microsoft.com/office/powerpoint/2010/main" val="2332726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continuing to disseminate</a:t>
            </a:r>
            <a:r>
              <a:rPr lang="en-US" baseline="0" dirty="0"/>
              <a:t> this module and will study its dissemination and implementation by following up with some of our users. </a:t>
            </a:r>
          </a:p>
          <a:p>
            <a:endParaRPr lang="en-US" baseline="0" dirty="0"/>
          </a:p>
          <a:p>
            <a:r>
              <a:rPr lang="en-US" baseline="0" dirty="0"/>
              <a:t>We are in the process of developing additional trainings on auditing and FDA inspections and also continuing to explore gaps in training at academic institutions. We are also looking for collaborators in our training initiatives. </a:t>
            </a:r>
          </a:p>
        </p:txBody>
      </p:sp>
      <p:sp>
        <p:nvSpPr>
          <p:cNvPr id="4" name="Slide Number Placeholder 3"/>
          <p:cNvSpPr>
            <a:spLocks noGrp="1"/>
          </p:cNvSpPr>
          <p:nvPr>
            <p:ph type="sldNum" sz="quarter" idx="10"/>
          </p:nvPr>
        </p:nvSpPr>
        <p:spPr/>
        <p:txBody>
          <a:bodyPr/>
          <a:lstStyle/>
          <a:p>
            <a:fld id="{201A65EA-8318-4C13-9782-DFA5F4DDD927}" type="slidenum">
              <a:rPr lang="en-US" smtClean="0"/>
              <a:t>22</a:t>
            </a:fld>
            <a:endParaRPr lang="en-US"/>
          </a:p>
        </p:txBody>
      </p:sp>
    </p:spTree>
    <p:extLst>
      <p:ext uri="{BB962C8B-B14F-4D97-AF65-F5344CB8AC3E}">
        <p14:creationId xmlns:p14="http://schemas.microsoft.com/office/powerpoint/2010/main" val="1658605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we will move on to the Q&amp;</a:t>
            </a:r>
            <a:r>
              <a:rPr lang="en-US" baseline="0" dirty="0"/>
              <a:t>A section of our presentation.</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23</a:t>
            </a:fld>
            <a:endParaRPr lang="en-US"/>
          </a:p>
        </p:txBody>
      </p:sp>
    </p:spTree>
    <p:extLst>
      <p:ext uri="{BB962C8B-B14F-4D97-AF65-F5344CB8AC3E}">
        <p14:creationId xmlns:p14="http://schemas.microsoft.com/office/powerpoint/2010/main" val="1686722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a:t>
            </a:r>
            <a:r>
              <a:rPr lang="en-US" baseline="0" dirty="0"/>
              <a:t> listening. </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24</a:t>
            </a:fld>
            <a:endParaRPr lang="en-US"/>
          </a:p>
        </p:txBody>
      </p:sp>
    </p:spTree>
    <p:extLst>
      <p:ext uri="{BB962C8B-B14F-4D97-AF65-F5344CB8AC3E}">
        <p14:creationId xmlns:p14="http://schemas.microsoft.com/office/powerpoint/2010/main" val="391230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How would you best describe yourself?
https://www.polleverywhere.com/multiple_choice_polls/vhwcWxdW4l096jL</a:t>
            </a:r>
          </a:p>
          <a:p>
            <a:endParaRPr lang="en-US" dirty="0"/>
          </a:p>
          <a:p>
            <a:r>
              <a:rPr lang="en-US" dirty="0" smtClean="0"/>
              <a:t>Before I begin, I would like to gather some general information about you</a:t>
            </a:r>
            <a:r>
              <a:rPr lang="en-US" baseline="0" dirty="0" smtClean="0"/>
              <a:t>. </a:t>
            </a:r>
          </a:p>
          <a:p>
            <a:endParaRPr lang="en-US" baseline="0" dirty="0" smtClean="0"/>
          </a:p>
          <a:p>
            <a:r>
              <a:rPr lang="en-US" baseline="0" dirty="0" smtClean="0"/>
              <a:t>Please </a:t>
            </a:r>
            <a:r>
              <a:rPr lang="en-US" baseline="0" dirty="0"/>
              <a:t>text the number 37607, SCCTSI. Once you do this, you will receive a message that says you’ve joined. Then you can text in the letter associated with how best you would describe yourself. </a:t>
            </a:r>
            <a:br>
              <a:rPr lang="en-US" baseline="0" dirty="0"/>
            </a:br>
            <a:endParaRPr lang="en-US" baseline="0" dirty="0"/>
          </a:p>
          <a:p>
            <a:r>
              <a:rPr lang="en-US" baseline="0" dirty="0"/>
              <a:t>If you would like to use the internet, instead of your phone, please go to pollev.com/</a:t>
            </a:r>
            <a:r>
              <a:rPr lang="en-US" baseline="0" dirty="0" err="1"/>
              <a:t>scctsi</a:t>
            </a:r>
            <a:endParaRPr lang="en-US" baseline="0" dirty="0"/>
          </a:p>
          <a:p>
            <a:endParaRPr lang="en-US" baseline="0" dirty="0"/>
          </a:p>
          <a:p>
            <a:r>
              <a:rPr lang="en-US" baseline="0" dirty="0"/>
              <a:t>Alright, thank you for sharing I am going to stop this poll and move onto the next question</a:t>
            </a:r>
          </a:p>
          <a:p>
            <a:endParaRPr lang="en-US" baseline="0" dirty="0"/>
          </a:p>
        </p:txBody>
      </p:sp>
      <p:sp>
        <p:nvSpPr>
          <p:cNvPr id="4" name="Slide Number Placeholder 3"/>
          <p:cNvSpPr>
            <a:spLocks noGrp="1"/>
          </p:cNvSpPr>
          <p:nvPr>
            <p:ph type="sldNum" sz="quarter" idx="10"/>
          </p:nvPr>
        </p:nvSpPr>
        <p:spPr/>
        <p:txBody>
          <a:bodyPr/>
          <a:lstStyle/>
          <a:p>
            <a:fld id="{201A65EA-8318-4C13-9782-DFA5F4DDD927}" type="slidenum">
              <a:rPr lang="en-US" smtClean="0"/>
              <a:t>3</a:t>
            </a:fld>
            <a:endParaRPr lang="en-US" dirty="0"/>
          </a:p>
        </p:txBody>
      </p:sp>
      <p:sp>
        <p:nvSpPr>
          <p:cNvPr id="5" name="TextBox 4"/>
          <p:cNvSpPr txBox="1"/>
          <p:nvPr/>
        </p:nvSpPr>
        <p:spPr>
          <a:xfrm>
            <a:off x="0" y="0"/>
            <a:ext cx="3894667" cy="371087"/>
          </a:xfrm>
          <a:prstGeom prst="rect">
            <a:avLst/>
          </a:prstGeom>
          <a:noFill/>
        </p:spPr>
        <p:txBody>
          <a:bodyPr vert="horz" lIns="93177" tIns="46589" rIns="93177" bIns="46589" rtlCol="0">
            <a:spAutoFit/>
          </a:bodyPr>
          <a:lstStyle/>
          <a:p>
            <a:endParaRPr lang="en-US" dirty="0"/>
          </a:p>
        </p:txBody>
      </p:sp>
    </p:spTree>
    <p:extLst>
      <p:ext uri="{BB962C8B-B14F-4D97-AF65-F5344CB8AC3E}">
        <p14:creationId xmlns:p14="http://schemas.microsoft.com/office/powerpoint/2010/main" val="2102504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In which of the following types of studies are you involved?
https://www.polleverywhere.com/multiple_choice_polls/XziB6BUYoPsqoLd</a:t>
            </a:r>
          </a:p>
          <a:p>
            <a:endParaRPr lang="en-US" dirty="0"/>
          </a:p>
          <a:p>
            <a:r>
              <a:rPr lang="en-US" dirty="0"/>
              <a:t>We would also like to know in which</a:t>
            </a:r>
            <a:r>
              <a:rPr lang="en-US" baseline="0" dirty="0"/>
              <a:t> of the following types of studies are you involved. </a:t>
            </a:r>
          </a:p>
          <a:p>
            <a:endParaRPr lang="en-US" baseline="0" dirty="0"/>
          </a:p>
          <a:p>
            <a:r>
              <a:rPr lang="en-US" baseline="0" dirty="0"/>
              <a:t>Thank you for your responses, looks like we have _____</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4</a:t>
            </a:fld>
            <a:endParaRPr lang="en-US" dirty="0"/>
          </a:p>
        </p:txBody>
      </p:sp>
      <p:sp>
        <p:nvSpPr>
          <p:cNvPr id="5" name="TextBox 4"/>
          <p:cNvSpPr txBox="1"/>
          <p:nvPr/>
        </p:nvSpPr>
        <p:spPr>
          <a:xfrm>
            <a:off x="0" y="0"/>
            <a:ext cx="3894667" cy="371087"/>
          </a:xfrm>
          <a:prstGeom prst="rect">
            <a:avLst/>
          </a:prstGeom>
          <a:noFill/>
        </p:spPr>
        <p:txBody>
          <a:bodyPr vert="horz" lIns="93177" tIns="46589" rIns="93177" bIns="46589" rtlCol="0">
            <a:spAutoFit/>
          </a:bodyPr>
          <a:lstStyle/>
          <a:p>
            <a:endParaRPr lang="en-US" dirty="0"/>
          </a:p>
        </p:txBody>
      </p:sp>
    </p:spTree>
    <p:extLst>
      <p:ext uri="{BB962C8B-B14F-4D97-AF65-F5344CB8AC3E}">
        <p14:creationId xmlns:p14="http://schemas.microsoft.com/office/powerpoint/2010/main" val="2440963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assuming that we have a</a:t>
            </a:r>
            <a:r>
              <a:rPr lang="en-US" baseline="0" dirty="0"/>
              <a:t> mixed group of people, </a:t>
            </a:r>
            <a:r>
              <a:rPr lang="en-US" baseline="0" dirty="0" smtClean="0"/>
              <a:t>those who are somewhat new to the clinical research arena and others who are quite familiar with the subject. In order to get us all on the same page, I am going to start with some basic definitions and roles.</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5</a:t>
            </a:fld>
            <a:endParaRPr lang="en-US"/>
          </a:p>
        </p:txBody>
      </p:sp>
    </p:spTree>
    <p:extLst>
      <p:ext uri="{BB962C8B-B14F-4D97-AF65-F5344CB8AC3E}">
        <p14:creationId xmlns:p14="http://schemas.microsoft.com/office/powerpoint/2010/main" val="909089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a:t>
            </a:r>
            <a:r>
              <a:rPr lang="en-US" baseline="0" dirty="0" smtClean="0"/>
              <a:t>different </a:t>
            </a:r>
            <a:r>
              <a:rPr lang="en-US" baseline="0" dirty="0"/>
              <a:t>definitions of clinical trials. </a:t>
            </a:r>
          </a:p>
          <a:p>
            <a:endParaRPr lang="en-US" baseline="0" dirty="0"/>
          </a:p>
          <a:p>
            <a:r>
              <a:rPr lang="en-US" baseline="0" dirty="0" smtClean="0"/>
              <a:t>For example, the FDA defines a clinical trial as research using human subjects to test an investigational product like a drug or device, while the NIH defines clinical trials more broadly to include not only investigational products but also other interventions like surgical procedures or cognitive therapies.</a:t>
            </a:r>
          </a:p>
          <a:p>
            <a:endParaRPr lang="en-US" baseline="0" dirty="0"/>
          </a:p>
          <a:p>
            <a:r>
              <a:rPr lang="en-US" baseline="0" dirty="0" smtClean="0"/>
              <a:t>But regardless, all of them have to follow good clinical practice, or GCP, which is an international standard for the proper conduct of clinical trials. </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6</a:t>
            </a:fld>
            <a:endParaRPr lang="en-US" dirty="0"/>
          </a:p>
        </p:txBody>
      </p:sp>
      <p:sp>
        <p:nvSpPr>
          <p:cNvPr id="5" name="TextBox 4"/>
          <p:cNvSpPr txBox="1"/>
          <p:nvPr/>
        </p:nvSpPr>
        <p:spPr>
          <a:xfrm>
            <a:off x="0" y="0"/>
            <a:ext cx="3894667" cy="371087"/>
          </a:xfrm>
          <a:prstGeom prst="rect">
            <a:avLst/>
          </a:prstGeom>
          <a:noFill/>
        </p:spPr>
        <p:txBody>
          <a:bodyPr vert="horz" lIns="93177" tIns="46589" rIns="93177" bIns="46589" rtlCol="0">
            <a:spAutoFit/>
          </a:bodyPr>
          <a:lstStyle/>
          <a:p>
            <a:endParaRPr lang="en-US" dirty="0"/>
          </a:p>
        </p:txBody>
      </p:sp>
    </p:spTree>
    <p:extLst>
      <p:ext uri="{BB962C8B-B14F-4D97-AF65-F5344CB8AC3E}">
        <p14:creationId xmlns:p14="http://schemas.microsoft.com/office/powerpoint/2010/main" val="3843425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key stakeholders responsible for overseeing the conduct of a clinical trial at the site.  All of them must adhere to the GCP guideline.</a:t>
            </a:r>
            <a:r>
              <a:rPr lang="en-US" baseline="0" dirty="0" smtClean="0"/>
              <a:t> </a:t>
            </a:r>
          </a:p>
          <a:p>
            <a:endParaRPr lang="en-US" baseline="0" dirty="0" smtClean="0"/>
          </a:p>
          <a:p>
            <a:r>
              <a:rPr lang="en-US" dirty="0" smtClean="0"/>
              <a:t>The institutional review board focuses its efforts on protecting human subjects. </a:t>
            </a:r>
          </a:p>
          <a:p>
            <a:endParaRPr lang="en-US" dirty="0" smtClean="0"/>
          </a:p>
          <a:p>
            <a:r>
              <a:rPr lang="en-US" dirty="0" smtClean="0"/>
              <a:t>The sponsor initiates a clinical trial and is responsible for its operational and financial aspects.</a:t>
            </a:r>
          </a:p>
          <a:p>
            <a:endParaRPr lang="en-US" dirty="0" smtClean="0"/>
          </a:p>
          <a:p>
            <a:r>
              <a:rPr lang="en-US" dirty="0" smtClean="0"/>
              <a:t>The investigator is responsible for the conduct of a clinical trial at a site and works directly with the human subjects</a:t>
            </a:r>
          </a:p>
          <a:p>
            <a:endParaRPr lang="en-US" dirty="0" smtClean="0"/>
          </a:p>
          <a:p>
            <a:r>
              <a:rPr lang="en-US" dirty="0" smtClean="0"/>
              <a:t>But in some trials, the responsibilities of the sponsor and investigator can be intertwined. I will describe this in more detail later.</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7</a:t>
            </a:fld>
            <a:endParaRPr lang="en-US" dirty="0"/>
          </a:p>
        </p:txBody>
      </p:sp>
      <p:sp>
        <p:nvSpPr>
          <p:cNvPr id="5" name="TextBox 4"/>
          <p:cNvSpPr txBox="1"/>
          <p:nvPr/>
        </p:nvSpPr>
        <p:spPr>
          <a:xfrm>
            <a:off x="0" y="0"/>
            <a:ext cx="3894667" cy="371087"/>
          </a:xfrm>
          <a:prstGeom prst="rect">
            <a:avLst/>
          </a:prstGeom>
          <a:noFill/>
        </p:spPr>
        <p:txBody>
          <a:bodyPr vert="horz" lIns="93177" tIns="46589" rIns="93177" bIns="46589" rtlCol="0">
            <a:spAutoFit/>
          </a:bodyPr>
          <a:lstStyle/>
          <a:p>
            <a:endParaRPr lang="en-US" dirty="0"/>
          </a:p>
        </p:txBody>
      </p:sp>
    </p:spTree>
    <p:extLst>
      <p:ext uri="{BB962C8B-B14F-4D97-AF65-F5344CB8AC3E}">
        <p14:creationId xmlns:p14="http://schemas.microsoft.com/office/powerpoint/2010/main" val="325510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two different types of clinical trials according to who is considered the sponsor. </a:t>
            </a:r>
          </a:p>
          <a:p>
            <a:endParaRPr lang="en-US" baseline="0" dirty="0" smtClean="0"/>
          </a:p>
          <a:p>
            <a:r>
              <a:rPr lang="en-US" baseline="0" dirty="0" smtClean="0"/>
              <a:t>Industry-sponsored </a:t>
            </a:r>
            <a:r>
              <a:rPr lang="en-US" baseline="0" dirty="0"/>
              <a:t>clinical trials</a:t>
            </a:r>
            <a:r>
              <a:rPr kumimoji="0" lang="en-IN" altLang="zh-TW" baseline="0" dirty="0"/>
              <a:t> are designed and overseen by an organization like a pharmaceutical company that develops the investigational plan, selects sites and investigators, and manages the legal, regulatory, and financial aspects of the clinical trial. A sponsor may delegate certain responsibilities to other parties, but they are ultimately accountable for ensuring delegated tasks are properly conducted.</a:t>
            </a:r>
          </a:p>
          <a:p>
            <a:endParaRPr kumimoji="0" lang="en-IN" baseline="0" dirty="0"/>
          </a:p>
          <a:p>
            <a:pPr defTabSz="931774">
              <a:defRPr/>
            </a:pPr>
            <a:r>
              <a:rPr kumimoji="0" lang="en-IN" altLang="zh-TW" baseline="0" dirty="0"/>
              <a:t>Investigator-initiated trials are initiated and overseen by an investigator who is sometimes referred to as a sponsor-investigator. A sponsor-investigator takes the role and assumes the responsibilities of both the investigator and the sponsor. In addition to developing and conducting the clinical trial, a sponsor-investigator also has ensure that the trial meets all regulatory requirements. One such regulatory requirement is following good clinical practice guideline…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8</a:t>
            </a:fld>
            <a:endParaRPr lang="en-US" dirty="0"/>
          </a:p>
        </p:txBody>
      </p:sp>
      <p:sp>
        <p:nvSpPr>
          <p:cNvPr id="5" name="TextBox 4"/>
          <p:cNvSpPr txBox="1"/>
          <p:nvPr/>
        </p:nvSpPr>
        <p:spPr>
          <a:xfrm>
            <a:off x="0" y="0"/>
            <a:ext cx="3894667" cy="371087"/>
          </a:xfrm>
          <a:prstGeom prst="rect">
            <a:avLst/>
          </a:prstGeom>
          <a:noFill/>
        </p:spPr>
        <p:txBody>
          <a:bodyPr vert="horz" lIns="93177" tIns="46589" rIns="93177" bIns="46589" rtlCol="0">
            <a:spAutoFit/>
          </a:bodyPr>
          <a:lstStyle/>
          <a:p>
            <a:endParaRPr lang="en-US" dirty="0"/>
          </a:p>
        </p:txBody>
      </p:sp>
    </p:spTree>
    <p:extLst>
      <p:ext uri="{BB962C8B-B14F-4D97-AF65-F5344CB8AC3E}">
        <p14:creationId xmlns:p14="http://schemas.microsoft.com/office/powerpoint/2010/main" val="385554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2016 update to the GCP includes an addendum that strongly emphasizes a need for sponsor’s to implement quality management systems in clinical trials.</a:t>
            </a:r>
          </a:p>
          <a:p>
            <a:endParaRPr lang="en-US" baseline="0" dirty="0"/>
          </a:p>
          <a:p>
            <a:r>
              <a:rPr lang="en-US" baseline="0" dirty="0"/>
              <a:t>Industry-sponsored clinical trials have been utilizing quality management systems for many years. And in industry-sponsored clinical trials you have…</a:t>
            </a:r>
            <a:endParaRPr lang="en-US" dirty="0"/>
          </a:p>
        </p:txBody>
      </p:sp>
      <p:sp>
        <p:nvSpPr>
          <p:cNvPr id="4" name="Slide Number Placeholder 3"/>
          <p:cNvSpPr>
            <a:spLocks noGrp="1"/>
          </p:cNvSpPr>
          <p:nvPr>
            <p:ph type="sldNum" sz="quarter" idx="10"/>
          </p:nvPr>
        </p:nvSpPr>
        <p:spPr/>
        <p:txBody>
          <a:bodyPr/>
          <a:lstStyle/>
          <a:p>
            <a:fld id="{201A65EA-8318-4C13-9782-DFA5F4DDD927}" type="slidenum">
              <a:rPr lang="en-US" smtClean="0"/>
              <a:t>9</a:t>
            </a:fld>
            <a:endParaRPr lang="en-US"/>
          </a:p>
        </p:txBody>
      </p:sp>
    </p:spTree>
    <p:extLst>
      <p:ext uri="{BB962C8B-B14F-4D97-AF65-F5344CB8AC3E}">
        <p14:creationId xmlns:p14="http://schemas.microsoft.com/office/powerpoint/2010/main" val="1467627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1000">
              <a:srgbClr val="B30838">
                <a:alpha val="80000"/>
              </a:srgbClr>
            </a:gs>
            <a:gs pos="77000">
              <a:srgbClr val="B30838">
                <a:lumMod val="95000"/>
              </a:srgbClr>
            </a:gs>
            <a:gs pos="100000">
              <a:srgbClr val="B30838"/>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98107"/>
            <a:ext cx="7772400" cy="2387600"/>
          </a:xfrm>
        </p:spPr>
        <p:txBody>
          <a:bodyPr anchor="b"/>
          <a:lstStyle>
            <a:lvl1pPr algn="l">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0" y="3077782"/>
            <a:ext cx="6858000" cy="88461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p:cNvSpPr/>
          <p:nvPr userDrawn="1"/>
        </p:nvSpPr>
        <p:spPr>
          <a:xfrm>
            <a:off x="0" y="5628068"/>
            <a:ext cx="9144000" cy="122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22" y="5800532"/>
            <a:ext cx="3623423" cy="934843"/>
          </a:xfrm>
          <a:prstGeom prst="rect">
            <a:avLst/>
          </a:prstGeom>
        </p:spPr>
      </p:pic>
      <p:pic>
        <p:nvPicPr>
          <p:cNvPr id="4" name="Picture 3"/>
          <p:cNvPicPr>
            <a:picLocks noChangeAspect="1"/>
          </p:cNvPicPr>
          <p:nvPr userDrawn="1"/>
        </p:nvPicPr>
        <p:blipFill>
          <a:blip r:embed="rId3"/>
          <a:stretch>
            <a:fillRect/>
          </a:stretch>
        </p:blipFill>
        <p:spPr>
          <a:xfrm>
            <a:off x="5859887" y="5819565"/>
            <a:ext cx="2767643" cy="491629"/>
          </a:xfrm>
          <a:prstGeom prst="rect">
            <a:avLst/>
          </a:prstGeom>
        </p:spPr>
      </p:pic>
    </p:spTree>
    <p:extLst>
      <p:ext uri="{BB962C8B-B14F-4D97-AF65-F5344CB8AC3E}">
        <p14:creationId xmlns:p14="http://schemas.microsoft.com/office/powerpoint/2010/main" val="152178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9486" y="1696836"/>
            <a:ext cx="78867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01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79E8F-CCC7-4D19-9EB8-872C709FED0E}" type="datetime1">
              <a:rPr lang="en-US" smtClean="0"/>
              <a:t>11/15/2018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4BA989-936D-47D1-AB35-2C598732BFB3}" type="slidenum">
              <a:rPr lang="en-US" smtClean="0"/>
              <a:t>‹#›</a:t>
            </a:fld>
            <a:endParaRPr lang="en-US"/>
          </a:p>
        </p:txBody>
      </p:sp>
    </p:spTree>
    <p:extLst>
      <p:ext uri="{BB962C8B-B14F-4D97-AF65-F5344CB8AC3E}">
        <p14:creationId xmlns:p14="http://schemas.microsoft.com/office/powerpoint/2010/main" val="9173407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698" y="218822"/>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0698"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C79E8F-CCC7-4D19-9EB8-872C709FED0E}" type="datetime1">
              <a:rPr lang="en-US" smtClean="0"/>
              <a:t>11/15/2018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BA989-936D-47D1-AB35-2C598732BFB3}" type="slidenum">
              <a:rPr lang="en-US" smtClean="0"/>
              <a:t>‹#›</a:t>
            </a:fld>
            <a:endParaRPr lang="en-US"/>
          </a:p>
        </p:txBody>
      </p:sp>
      <p:sp>
        <p:nvSpPr>
          <p:cNvPr id="7" name="Rectangle 6"/>
          <p:cNvSpPr/>
          <p:nvPr userDrawn="1"/>
        </p:nvSpPr>
        <p:spPr>
          <a:xfrm rot="10800000">
            <a:off x="0" y="5679583"/>
            <a:ext cx="9144000" cy="1178417"/>
          </a:xfrm>
          <a:prstGeom prst="rect">
            <a:avLst/>
          </a:prstGeom>
          <a:gradFill>
            <a:gsLst>
              <a:gs pos="46000">
                <a:schemeClr val="bg1"/>
              </a:gs>
              <a:gs pos="70000">
                <a:srgbClr val="B3083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p:cNvPicPr>
            <a:picLocks noChangeAspect="1"/>
          </p:cNvPicPr>
          <p:nvPr userDrawn="1"/>
        </p:nvPicPr>
        <p:blipFill>
          <a:blip r:embed="rId5"/>
          <a:stretch>
            <a:fillRect/>
          </a:stretch>
        </p:blipFill>
        <p:spPr>
          <a:xfrm>
            <a:off x="250697" y="5860131"/>
            <a:ext cx="3509933" cy="906254"/>
          </a:xfrm>
          <a:prstGeom prst="rect">
            <a:avLst/>
          </a:prstGeom>
        </p:spPr>
      </p:pic>
      <p:pic>
        <p:nvPicPr>
          <p:cNvPr id="9" name="Picture 8"/>
          <p:cNvPicPr>
            <a:picLocks noChangeAspect="1"/>
          </p:cNvPicPr>
          <p:nvPr userDrawn="1"/>
        </p:nvPicPr>
        <p:blipFill>
          <a:blip r:embed="rId6">
            <a:clrChange>
              <a:clrFrom>
                <a:srgbClr val="A72B3D"/>
              </a:clrFrom>
              <a:clrTo>
                <a:srgbClr val="A72B3D">
                  <a:alpha val="0"/>
                </a:srgbClr>
              </a:clrTo>
            </a:clrChange>
          </a:blip>
          <a:stretch>
            <a:fillRect/>
          </a:stretch>
        </p:blipFill>
        <p:spPr>
          <a:xfrm>
            <a:off x="6036569" y="5860131"/>
            <a:ext cx="2900162" cy="515169"/>
          </a:xfrm>
          <a:prstGeom prst="rect">
            <a:avLst/>
          </a:prstGeom>
        </p:spPr>
      </p:pic>
    </p:spTree>
    <p:extLst>
      <p:ext uri="{BB962C8B-B14F-4D97-AF65-F5344CB8AC3E}">
        <p14:creationId xmlns:p14="http://schemas.microsoft.com/office/powerpoint/2010/main" val="8573207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hf sldNum="0" hdr="0" ftr="0" dt="0"/>
  <p:txStyles>
    <p:titleStyle>
      <a:lvl1pPr algn="l" defTabSz="914400" rtl="0" eaLnBrk="1" latinLnBrk="0" hangingPunct="1">
        <a:lnSpc>
          <a:spcPct val="90000"/>
        </a:lnSpc>
        <a:spcBef>
          <a:spcPct val="0"/>
        </a:spcBef>
        <a:buNone/>
        <a:defRPr sz="4400" kern="1200">
          <a:solidFill>
            <a:srgbClr val="B30838"/>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6.wdp"/><Relationship Id="rId3" Type="http://schemas.openxmlformats.org/officeDocument/2006/relationships/image" Target="../media/image13.png"/><Relationship Id="rId7" Type="http://schemas.openxmlformats.org/officeDocument/2006/relationships/image" Target="../media/image15.jpeg"/><Relationship Id="rId12" Type="http://schemas.openxmlformats.org/officeDocument/2006/relationships/image" Target="../media/image17.jpeg"/><Relationship Id="rId2" Type="http://schemas.openxmlformats.org/officeDocument/2006/relationships/notesSlide" Target="../notesSlides/notesSlide10.xml"/><Relationship Id="rId16" Type="http://schemas.openxmlformats.org/officeDocument/2006/relationships/image" Target="../media/image18.jpeg"/><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5.wdp"/><Relationship Id="rId5" Type="http://schemas.openxmlformats.org/officeDocument/2006/relationships/image" Target="../media/image14.jpeg"/><Relationship Id="rId15" Type="http://schemas.microsoft.com/office/2007/relationships/hdphoto" Target="../media/hdphoto8.wdp"/><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6.png"/><Relationship Id="rId14"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6.wdp"/><Relationship Id="rId3" Type="http://schemas.openxmlformats.org/officeDocument/2006/relationships/image" Target="../media/image13.png"/><Relationship Id="rId7" Type="http://schemas.openxmlformats.org/officeDocument/2006/relationships/image" Target="../media/image15.jpeg"/><Relationship Id="rId12" Type="http://schemas.openxmlformats.org/officeDocument/2006/relationships/image" Target="../media/image17.jpeg"/><Relationship Id="rId2" Type="http://schemas.openxmlformats.org/officeDocument/2006/relationships/notesSlide" Target="../notesSlides/notesSlide11.xml"/><Relationship Id="rId16" Type="http://schemas.openxmlformats.org/officeDocument/2006/relationships/image" Target="../media/image18.jpeg"/><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5.wdp"/><Relationship Id="rId5" Type="http://schemas.openxmlformats.org/officeDocument/2006/relationships/image" Target="../media/image14.jpeg"/><Relationship Id="rId15" Type="http://schemas.microsoft.com/office/2007/relationships/hdphoto" Target="../media/hdphoto8.wdp"/><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6.png"/><Relationship Id="rId1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uscregsci.remote-learner.net/login/index.php"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mailto:piresmer@usc.edu" TargetMode="External"/><Relationship Id="rId3" Type="http://schemas.openxmlformats.org/officeDocument/2006/relationships/image" Target="../media/image21.jpeg"/><Relationship Id="rId7" Type="http://schemas.openxmlformats.org/officeDocument/2006/relationships/hyperlink" Target="mailto:epacific@usc.edu" TargetMode="External"/><Relationship Id="rId12" Type="http://schemas.openxmlformats.org/officeDocument/2006/relationships/hyperlink" Target="mailto:uniyal@usc.ed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mailto:spinrad@usc.edu" TargetMode="External"/><Relationship Id="rId11" Type="http://schemas.openxmlformats.org/officeDocument/2006/relationships/image" Target="../media/image24.png"/><Relationship Id="rId5" Type="http://schemas.openxmlformats.org/officeDocument/2006/relationships/hyperlink" Target="https://regulatory.usc.edu/" TargetMode="External"/><Relationship Id="rId10" Type="http://schemas.openxmlformats.org/officeDocument/2006/relationships/image" Target="../media/image23.jpeg"/><Relationship Id="rId4" Type="http://schemas.openxmlformats.org/officeDocument/2006/relationships/hyperlink" Target="http://www.sc-ctsi.org" TargetMode="External"/><Relationship Id="rId9"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1000">
              <a:srgbClr val="B30838">
                <a:alpha val="80000"/>
              </a:srgbClr>
            </a:gs>
            <a:gs pos="77000">
              <a:srgbClr val="B30838">
                <a:lumMod val="95000"/>
              </a:srgbClr>
            </a:gs>
            <a:gs pos="100000">
              <a:srgbClr val="B30838"/>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800" dirty="0"/>
              <a:t>Ensuring quality in clinical trials</a:t>
            </a:r>
          </a:p>
        </p:txBody>
      </p:sp>
      <p:sp>
        <p:nvSpPr>
          <p:cNvPr id="3" name="Subtitle 2"/>
          <p:cNvSpPr>
            <a:spLocks noGrp="1"/>
          </p:cNvSpPr>
          <p:nvPr>
            <p:ph type="subTitle" idx="1"/>
          </p:nvPr>
        </p:nvSpPr>
        <p:spPr>
          <a:xfrm>
            <a:off x="685800" y="3077782"/>
            <a:ext cx="8183880" cy="3023760"/>
          </a:xfrm>
        </p:spPr>
        <p:txBody>
          <a:bodyPr>
            <a:normAutofit/>
          </a:bodyPr>
          <a:lstStyle/>
          <a:p>
            <a:r>
              <a:rPr lang="en-US" dirty="0"/>
              <a:t>Monitoring concepts and CRC development training</a:t>
            </a:r>
          </a:p>
          <a:p>
            <a:endParaRPr lang="en-US" dirty="0"/>
          </a:p>
          <a:p>
            <a:r>
              <a:rPr lang="en-US" sz="1800" dirty="0"/>
              <a:t>Amelia Spinrad, MS 18’ </a:t>
            </a:r>
            <a:br>
              <a:rPr lang="en-US" sz="1800" dirty="0"/>
            </a:br>
            <a:r>
              <a:rPr lang="en-US" sz="1800" dirty="0"/>
              <a:t>Eunjoo Pacifici, </a:t>
            </a:r>
            <a:r>
              <a:rPr lang="en-US" sz="1800" dirty="0" err="1"/>
              <a:t>PharmD</a:t>
            </a:r>
            <a:r>
              <a:rPr lang="en-US" sz="1800" dirty="0"/>
              <a:t>, PhD</a:t>
            </a:r>
            <a:br>
              <a:rPr lang="en-US" sz="1800" dirty="0"/>
            </a:br>
            <a:r>
              <a:rPr lang="en-US" sz="1800" dirty="0"/>
              <a:t>Nancy Pire-Smerkanich, </a:t>
            </a:r>
            <a:r>
              <a:rPr lang="en-US" sz="1800" dirty="0" err="1"/>
              <a:t>DRSc</a:t>
            </a:r>
            <a:r>
              <a:rPr lang="en-US" sz="1800" dirty="0"/>
              <a:t>, MS </a:t>
            </a:r>
          </a:p>
          <a:p>
            <a:r>
              <a:rPr lang="en-US" sz="1800" dirty="0"/>
              <a:t>USC Southern-California Clinical and Translational Sciences Institute </a:t>
            </a:r>
          </a:p>
        </p:txBody>
      </p:sp>
      <p:sp>
        <p:nvSpPr>
          <p:cNvPr id="4" name="TextBox 3"/>
          <p:cNvSpPr txBox="1"/>
          <p:nvPr/>
        </p:nvSpPr>
        <p:spPr>
          <a:xfrm>
            <a:off x="6858000" y="58946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245248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33" y="-117079"/>
            <a:ext cx="9093199" cy="1325563"/>
          </a:xfrm>
        </p:spPr>
        <p:txBody>
          <a:bodyPr>
            <a:normAutofit/>
          </a:bodyPr>
          <a:lstStyle/>
          <a:p>
            <a:r>
              <a:rPr lang="en-US" sz="3400" dirty="0"/>
              <a:t>Quality functions in </a:t>
            </a:r>
            <a:r>
              <a:rPr lang="en-US" sz="3400" b="1" dirty="0"/>
              <a:t>industry-sponsored</a:t>
            </a:r>
            <a:r>
              <a:rPr lang="en-US" sz="3400" dirty="0"/>
              <a:t> trials</a:t>
            </a:r>
          </a:p>
        </p:txBody>
      </p:sp>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36271" y1="59438" x2="36271" y2="59438"/>
                      </a14:backgroundRemoval>
                    </a14:imgEffect>
                    <a14:imgEffect>
                      <a14:saturation sat="66000"/>
                    </a14:imgEffect>
                  </a14:imgLayer>
                </a14:imgProps>
              </a:ext>
            </a:extLst>
          </a:blip>
          <a:stretch>
            <a:fillRect/>
          </a:stretch>
        </p:blipFill>
        <p:spPr>
          <a:xfrm flipH="1">
            <a:off x="5406311" y="2493159"/>
            <a:ext cx="359884" cy="397036"/>
          </a:xfrm>
          <a:prstGeom prst="rect">
            <a:avLst/>
          </a:prstGeom>
        </p:spPr>
      </p:pic>
      <p:pic>
        <p:nvPicPr>
          <p:cNvPr id="24" name="Picture 23"/>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10597" t="2338" r="12089" b="4213"/>
          <a:stretch/>
        </p:blipFill>
        <p:spPr>
          <a:xfrm>
            <a:off x="2862437" y="1099960"/>
            <a:ext cx="511206" cy="1149560"/>
          </a:xfrm>
          <a:prstGeom prst="rect">
            <a:avLst/>
          </a:prstGeom>
        </p:spPr>
      </p:pic>
      <p:sp>
        <p:nvSpPr>
          <p:cNvPr id="26" name="TextBox 25"/>
          <p:cNvSpPr txBox="1"/>
          <p:nvPr/>
        </p:nvSpPr>
        <p:spPr>
          <a:xfrm>
            <a:off x="-42753" y="1146487"/>
            <a:ext cx="3029800" cy="2862322"/>
          </a:xfrm>
          <a:prstGeom prst="rect">
            <a:avLst/>
          </a:prstGeom>
          <a:noFill/>
        </p:spPr>
        <p:txBody>
          <a:bodyPr wrap="square" rtlCol="0">
            <a:spAutoFit/>
          </a:bodyPr>
          <a:lstStyle/>
          <a:p>
            <a:pPr algn="ctr" defTabSz="685800"/>
            <a:r>
              <a:rPr lang="en-US" dirty="0">
                <a:solidFill>
                  <a:prstClr val="black">
                    <a:lumMod val="65000"/>
                    <a:lumOff val="35000"/>
                  </a:prstClr>
                </a:solidFill>
                <a:latin typeface="Arial" panose="020B0604020202020204" pitchFamily="34" charset="0"/>
                <a:cs typeface="Arial" panose="020B0604020202020204" pitchFamily="34" charset="0"/>
              </a:rPr>
              <a:t>Clinical Research Coordinators: </a:t>
            </a:r>
          </a:p>
          <a:p>
            <a:pPr algn="ctr" defTabSz="685800"/>
            <a:r>
              <a:rPr lang="en-US" dirty="0">
                <a:solidFill>
                  <a:prstClr val="black">
                    <a:lumMod val="65000"/>
                    <a:lumOff val="35000"/>
                  </a:prstClr>
                </a:solidFill>
                <a:latin typeface="Arial" panose="020B0604020202020204" pitchFamily="34" charset="0"/>
                <a:cs typeface="Arial" panose="020B0604020202020204" pitchFamily="34" charset="0"/>
              </a:rPr>
              <a:t>Data capturing and recording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endParaRPr 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27" name="TextBox 26"/>
          <p:cNvSpPr txBox="1"/>
          <p:nvPr/>
        </p:nvSpPr>
        <p:spPr>
          <a:xfrm>
            <a:off x="-391763" y="2975512"/>
            <a:ext cx="3727817" cy="2308324"/>
          </a:xfrm>
          <a:prstGeom prst="rect">
            <a:avLst/>
          </a:prstGeom>
          <a:noFill/>
        </p:spPr>
        <p:txBody>
          <a:bodyPr wrap="square" rtlCol="0">
            <a:spAutoFit/>
          </a:bodyPr>
          <a:lstStyle/>
          <a:p>
            <a:pPr algn="ctr" defTabSz="685800"/>
            <a:r>
              <a:rPr lang="en-US" dirty="0">
                <a:solidFill>
                  <a:prstClr val="black">
                    <a:lumMod val="65000"/>
                    <a:lumOff val="35000"/>
                  </a:prstClr>
                </a:solidFill>
                <a:latin typeface="Arial" panose="020B0604020202020204" pitchFamily="34" charset="0"/>
                <a:cs typeface="Arial" panose="020B0604020202020204" pitchFamily="34" charset="0"/>
              </a:rPr>
              <a:t>Monitors: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Quality control</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endParaRPr lang="en-US" dirty="0">
              <a:solidFill>
                <a:prstClr val="black">
                  <a:lumMod val="65000"/>
                  <a:lumOff val="35000"/>
                </a:prstClr>
              </a:solidFill>
              <a:latin typeface="Arial" panose="020B0604020202020204" pitchFamily="34" charset="0"/>
              <a:cs typeface="Arial" panose="020B0604020202020204" pitchFamily="34" charset="0"/>
            </a:endParaRPr>
          </a:p>
        </p:txBody>
      </p:sp>
      <p:cxnSp>
        <p:nvCxnSpPr>
          <p:cNvPr id="28" name="Straight Connector 27"/>
          <p:cNvCxnSpPr/>
          <p:nvPr/>
        </p:nvCxnSpPr>
        <p:spPr>
          <a:xfrm>
            <a:off x="-457200" y="2400591"/>
            <a:ext cx="9777369" cy="1693"/>
          </a:xfrm>
          <a:prstGeom prst="line">
            <a:avLst/>
          </a:prstGeom>
          <a:noFill/>
          <a:ln w="0" cap="flat" cmpd="sng" algn="ctr">
            <a:solidFill>
              <a:srgbClr val="FFCC00"/>
            </a:solidFill>
            <a:prstDash val="solid"/>
          </a:ln>
          <a:effectLst>
            <a:outerShdw blurRad="40000" dist="20000" dir="5400000" rotWithShape="0">
              <a:srgbClr val="000000">
                <a:alpha val="38000"/>
              </a:srgbClr>
            </a:outerShdw>
          </a:effectLst>
        </p:spPr>
      </p:cxnSp>
      <p:cxnSp>
        <p:nvCxnSpPr>
          <p:cNvPr id="29" name="Straight Connector 28"/>
          <p:cNvCxnSpPr/>
          <p:nvPr/>
        </p:nvCxnSpPr>
        <p:spPr>
          <a:xfrm flipV="1">
            <a:off x="-838899" y="4141022"/>
            <a:ext cx="10381363" cy="31810"/>
          </a:xfrm>
          <a:prstGeom prst="line">
            <a:avLst/>
          </a:prstGeom>
          <a:noFill/>
          <a:ln w="0" cap="flat" cmpd="sng" algn="ctr">
            <a:solidFill>
              <a:srgbClr val="FFCC00"/>
            </a:solidFill>
            <a:prstDash val="solid"/>
          </a:ln>
          <a:effectLst>
            <a:outerShdw blurRad="40000" dist="20000" dir="5400000" rotWithShape="0">
              <a:srgbClr val="000000">
                <a:alpha val="38000"/>
              </a:srgbClr>
            </a:outerShdw>
          </a:effectLst>
        </p:spPr>
      </p:cxnSp>
      <p:pic>
        <p:nvPicPr>
          <p:cNvPr id="30" name="Picture 29"/>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2152" t="7894" r="7883" b="8614"/>
          <a:stretch/>
        </p:blipFill>
        <p:spPr>
          <a:xfrm>
            <a:off x="2528316" y="2702019"/>
            <a:ext cx="897785" cy="919207"/>
          </a:xfrm>
          <a:prstGeom prst="rect">
            <a:avLst/>
          </a:prstGeom>
        </p:spPr>
      </p:pic>
      <p:pic>
        <p:nvPicPr>
          <p:cNvPr id="31" name="Picture 30"/>
          <p:cNvPicPr>
            <a:picLocks noChangeAspect="1"/>
          </p:cNvPicPr>
          <p:nvPr/>
        </p:nvPicPr>
        <p:blipFill rotWithShape="1">
          <a:blip r:embed="rId9"/>
          <a:srcRect t="18669" b="13776"/>
          <a:stretch/>
        </p:blipFill>
        <p:spPr>
          <a:xfrm>
            <a:off x="4429801" y="1176702"/>
            <a:ext cx="1345016" cy="1046925"/>
          </a:xfrm>
          <a:prstGeom prst="rect">
            <a:avLst/>
          </a:prstGeom>
        </p:spPr>
      </p:pic>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36271" y1="59438" x2="36271" y2="59438"/>
                      </a14:backgroundRemoval>
                    </a14:imgEffect>
                    <a14:imgEffect>
                      <a14:saturation sat="66000"/>
                    </a14:imgEffect>
                  </a14:imgLayer>
                </a14:imgProps>
              </a:ext>
            </a:extLst>
          </a:blip>
          <a:stretch>
            <a:fillRect/>
          </a:stretch>
        </p:blipFill>
        <p:spPr>
          <a:xfrm>
            <a:off x="4125456" y="3258777"/>
            <a:ext cx="700628" cy="772956"/>
          </a:xfrm>
          <a:prstGeom prst="rect">
            <a:avLst/>
          </a:prstGeom>
        </p:spPr>
      </p:pic>
      <p:pic>
        <p:nvPicPr>
          <p:cNvPr id="33" name="Picture 32"/>
          <p:cNvPicPr>
            <a:picLocks noChangeAspect="1"/>
          </p:cNvPicPr>
          <p:nvPr/>
        </p:nvPicPr>
        <p:blipFill>
          <a:blip r:embed="rId3">
            <a:extLst>
              <a:ext uri="{BEBA8EAE-BF5A-486C-A8C5-ECC9F3942E4B}">
                <a14:imgProps xmlns:a14="http://schemas.microsoft.com/office/drawing/2010/main">
                  <a14:imgLayer r:embed="rId10">
                    <a14:imgEffect>
                      <a14:backgroundRemoval t="10000" b="90000" l="10000" r="90000">
                        <a14:backgroundMark x1="36271" y1="59438" x2="36271" y2="59438"/>
                      </a14:backgroundRemoval>
                    </a14:imgEffect>
                    <a14:imgEffect>
                      <a14:saturation sat="66000"/>
                    </a14:imgEffect>
                  </a14:imgLayer>
                </a14:imgProps>
              </a:ext>
            </a:extLst>
          </a:blip>
          <a:stretch>
            <a:fillRect/>
          </a:stretch>
        </p:blipFill>
        <p:spPr>
          <a:xfrm>
            <a:off x="4461056" y="2609575"/>
            <a:ext cx="552770" cy="609834"/>
          </a:xfrm>
          <a:prstGeom prst="rect">
            <a:avLst/>
          </a:prstGeom>
        </p:spPr>
      </p:pic>
      <p:pic>
        <p:nvPicPr>
          <p:cNvPr id="34" name="Picture 33"/>
          <p:cNvPicPr>
            <a:picLocks noChangeAspect="1"/>
          </p:cNvPicPr>
          <p:nvPr/>
        </p:nvPicPr>
        <p:blipFill>
          <a:blip r:embed="rId3">
            <a:extLst>
              <a:ext uri="{BEBA8EAE-BF5A-486C-A8C5-ECC9F3942E4B}">
                <a14:imgProps xmlns:a14="http://schemas.microsoft.com/office/drawing/2010/main">
                  <a14:imgLayer r:embed="rId11">
                    <a14:imgEffect>
                      <a14:backgroundRemoval t="10000" b="90000" l="10000" r="90000">
                        <a14:backgroundMark x1="36271" y1="59438" x2="36271" y2="59438"/>
                      </a14:backgroundRemoval>
                    </a14:imgEffect>
                    <a14:imgEffect>
                      <a14:saturation sat="66000"/>
                    </a14:imgEffect>
                  </a14:imgLayer>
                </a14:imgProps>
              </a:ext>
            </a:extLst>
          </a:blip>
          <a:stretch>
            <a:fillRect/>
          </a:stretch>
        </p:blipFill>
        <p:spPr>
          <a:xfrm>
            <a:off x="5484494" y="2679089"/>
            <a:ext cx="562383" cy="620440"/>
          </a:xfrm>
          <a:prstGeom prst="rect">
            <a:avLst/>
          </a:prstGeom>
        </p:spPr>
      </p:pic>
      <p:pic>
        <p:nvPicPr>
          <p:cNvPr id="35" name="Picture 34"/>
          <p:cNvPicPr>
            <a:picLocks noChangeAspect="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Lst>
          </a:blip>
          <a:srcRect t="2222" r="3046" b="12154"/>
          <a:stretch/>
        </p:blipFill>
        <p:spPr>
          <a:xfrm>
            <a:off x="2704594" y="4349684"/>
            <a:ext cx="770436" cy="1045586"/>
          </a:xfrm>
          <a:prstGeom prst="rect">
            <a:avLst/>
          </a:prstGeom>
          <a:ln>
            <a:solidFill>
              <a:sysClr val="window" lastClr="FFFFFF"/>
            </a:solidFill>
          </a:ln>
        </p:spPr>
      </p:pic>
      <p:pic>
        <p:nvPicPr>
          <p:cNvPr id="36" name="Picture 35"/>
          <p:cNvPicPr>
            <a:picLocks noChangeAspect="1"/>
          </p:cNvPicPr>
          <p:nvPr/>
        </p:nvPicPr>
        <p:blipFill>
          <a:blip r:embed="rId3">
            <a:extLst>
              <a:ext uri="{BEBA8EAE-BF5A-486C-A8C5-ECC9F3942E4B}">
                <a14:imgProps xmlns:a14="http://schemas.microsoft.com/office/drawing/2010/main">
                  <a14:imgLayer r:embed="rId14">
                    <a14:imgEffect>
                      <a14:backgroundRemoval t="10000" b="90000" l="10000" r="90000">
                        <a14:backgroundMark x1="36271" y1="59438" x2="36271" y2="59438"/>
                      </a14:backgroundRemoval>
                    </a14:imgEffect>
                    <a14:imgEffect>
                      <a14:saturation sat="66000"/>
                    </a14:imgEffect>
                  </a14:imgLayer>
                </a14:imgProps>
              </a:ext>
            </a:extLst>
          </a:blip>
          <a:stretch>
            <a:fillRect/>
          </a:stretch>
        </p:blipFill>
        <p:spPr>
          <a:xfrm>
            <a:off x="4690401" y="2891446"/>
            <a:ext cx="1131219" cy="1247999"/>
          </a:xfrm>
          <a:prstGeom prst="rect">
            <a:avLst/>
          </a:prstGeom>
        </p:spPr>
      </p:pic>
      <p:pic>
        <p:nvPicPr>
          <p:cNvPr id="37" name="Picture 36"/>
          <p:cNvPicPr>
            <a:picLocks noChangeAspect="1"/>
          </p:cNvPicPr>
          <p:nvPr/>
        </p:nvPicPr>
        <p:blipFill>
          <a:blip r:embed="rId3">
            <a:extLst>
              <a:ext uri="{BEBA8EAE-BF5A-486C-A8C5-ECC9F3942E4B}">
                <a14:imgProps xmlns:a14="http://schemas.microsoft.com/office/drawing/2010/main">
                  <a14:imgLayer r:embed="rId15">
                    <a14:imgEffect>
                      <a14:backgroundRemoval t="10000" b="90000" l="10000" r="90000">
                        <a14:backgroundMark x1="36271" y1="59438" x2="36271" y2="59438"/>
                      </a14:backgroundRemoval>
                    </a14:imgEffect>
                    <a14:imgEffect>
                      <a14:saturation sat="66000"/>
                    </a14:imgEffect>
                  </a14:imgLayer>
                </a14:imgProps>
              </a:ext>
            </a:extLst>
          </a:blip>
          <a:stretch>
            <a:fillRect/>
          </a:stretch>
        </p:blipFill>
        <p:spPr>
          <a:xfrm>
            <a:off x="3610023" y="2470511"/>
            <a:ext cx="947157" cy="1044935"/>
          </a:xfrm>
          <a:prstGeom prst="rect">
            <a:avLst/>
          </a:prstGeom>
        </p:spPr>
      </p:pic>
      <p:pic>
        <p:nvPicPr>
          <p:cNvPr id="38" name="Picture 3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36271" y1="59438" x2="36271" y2="59438"/>
                      </a14:backgroundRemoval>
                    </a14:imgEffect>
                    <a14:imgEffect>
                      <a14:saturation sat="66000"/>
                    </a14:imgEffect>
                  </a14:imgLayer>
                </a14:imgProps>
              </a:ext>
            </a:extLst>
          </a:blip>
          <a:stretch>
            <a:fillRect/>
          </a:stretch>
        </p:blipFill>
        <p:spPr>
          <a:xfrm>
            <a:off x="5566769" y="2975512"/>
            <a:ext cx="923721" cy="1019080"/>
          </a:xfrm>
          <a:prstGeom prst="rect">
            <a:avLst/>
          </a:prstGeom>
        </p:spPr>
      </p:pic>
      <p:sp>
        <p:nvSpPr>
          <p:cNvPr id="39" name="TextBox 38"/>
          <p:cNvSpPr txBox="1"/>
          <p:nvPr/>
        </p:nvSpPr>
        <p:spPr>
          <a:xfrm>
            <a:off x="6490490" y="1438380"/>
            <a:ext cx="2420103" cy="2308324"/>
          </a:xfrm>
          <a:prstGeom prst="rect">
            <a:avLst/>
          </a:prstGeom>
          <a:noFill/>
        </p:spPr>
        <p:txBody>
          <a:bodyPr wrap="square" rtlCol="0">
            <a:spAutoFit/>
          </a:bodyPr>
          <a:lstStyle/>
          <a:p>
            <a:pPr algn="ctr" defTabSz="685800"/>
            <a:r>
              <a:rPr lang="en-US" dirty="0">
                <a:solidFill>
                  <a:prstClr val="black">
                    <a:lumMod val="65000"/>
                    <a:lumOff val="35000"/>
                  </a:prstClr>
                </a:solidFill>
                <a:latin typeface="Arial" panose="020B0604020202020204" pitchFamily="34" charset="0"/>
                <a:cs typeface="Arial" panose="020B0604020202020204" pitchFamily="34" charset="0"/>
              </a:rPr>
              <a:t>Responsible party: </a:t>
            </a:r>
          </a:p>
          <a:p>
            <a:pPr algn="ctr" defTabSz="685800"/>
            <a:r>
              <a:rPr lang="en-US" dirty="0">
                <a:solidFill>
                  <a:prstClr val="black">
                    <a:lumMod val="65000"/>
                    <a:lumOff val="35000"/>
                  </a:prstClr>
                </a:solidFill>
                <a:latin typeface="Arial" panose="020B0604020202020204" pitchFamily="34" charset="0"/>
                <a:cs typeface="Arial" panose="020B0604020202020204" pitchFamily="34" charset="0"/>
              </a:rPr>
              <a:t>Site</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endParaRPr 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41" name="TextBox 40"/>
          <p:cNvSpPr txBox="1"/>
          <p:nvPr/>
        </p:nvSpPr>
        <p:spPr>
          <a:xfrm>
            <a:off x="6491795" y="2890195"/>
            <a:ext cx="2589352" cy="2308324"/>
          </a:xfrm>
          <a:prstGeom prst="rect">
            <a:avLst/>
          </a:prstGeom>
          <a:noFill/>
        </p:spPr>
        <p:txBody>
          <a:bodyPr wrap="square" rtlCol="0">
            <a:spAutoFit/>
          </a:bodyPr>
          <a:lstStyle/>
          <a:p>
            <a:pPr algn="ctr" defTabSz="685800"/>
            <a:r>
              <a:rPr lang="en-US" dirty="0">
                <a:solidFill>
                  <a:prstClr val="black">
                    <a:lumMod val="65000"/>
                    <a:lumOff val="35000"/>
                  </a:prstClr>
                </a:solidFill>
                <a:latin typeface="Arial" panose="020B0604020202020204" pitchFamily="34" charset="0"/>
                <a:cs typeface="Arial" panose="020B0604020202020204" pitchFamily="34" charset="0"/>
              </a:rPr>
              <a:t>Responsible party: </a:t>
            </a:r>
          </a:p>
          <a:p>
            <a:pPr algn="ctr" defTabSz="685800"/>
            <a:r>
              <a:rPr lang="en-US" dirty="0">
                <a:solidFill>
                  <a:prstClr val="black">
                    <a:lumMod val="65000"/>
                    <a:lumOff val="35000"/>
                  </a:prstClr>
                </a:solidFill>
                <a:latin typeface="Arial" panose="020B0604020202020204" pitchFamily="34" charset="0"/>
                <a:cs typeface="Arial" panose="020B0604020202020204" pitchFamily="34" charset="0"/>
              </a:rPr>
              <a:t>Sponsor</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endParaRPr 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42" name="TextBox 41"/>
          <p:cNvSpPr txBox="1"/>
          <p:nvPr/>
        </p:nvSpPr>
        <p:spPr>
          <a:xfrm>
            <a:off x="-2808316" y="4384671"/>
            <a:ext cx="8560925" cy="2308324"/>
          </a:xfrm>
          <a:prstGeom prst="rect">
            <a:avLst/>
          </a:prstGeom>
          <a:noFill/>
        </p:spPr>
        <p:txBody>
          <a:bodyPr wrap="square" rtlCol="0">
            <a:spAutoFit/>
          </a:bodyPr>
          <a:lstStyle/>
          <a:p>
            <a:pPr algn="ctr"/>
            <a:r>
              <a:rPr lang="en-US" sz="1800" dirty="0">
                <a:solidFill>
                  <a:schemeClr val="tx1">
                    <a:lumMod val="65000"/>
                    <a:lumOff val="35000"/>
                  </a:schemeClr>
                </a:solidFill>
                <a:latin typeface="Arial" panose="020B0604020202020204" pitchFamily="34" charset="0"/>
                <a:cs typeface="Arial" panose="020B0604020202020204" pitchFamily="34" charset="0"/>
              </a:rPr>
              <a:t>Auditors: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Quality assurance</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endParaRPr 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3" name="TextBox 42"/>
          <p:cNvSpPr txBox="1"/>
          <p:nvPr/>
        </p:nvSpPr>
        <p:spPr>
          <a:xfrm>
            <a:off x="6699345" y="4356352"/>
            <a:ext cx="2174252" cy="2308324"/>
          </a:xfrm>
          <a:prstGeom prst="rect">
            <a:avLst/>
          </a:prstGeom>
          <a:noFill/>
        </p:spPr>
        <p:txBody>
          <a:bodyPr wrap="square" rtlCol="0">
            <a:spAutoFit/>
          </a:bodyPr>
          <a:lstStyle/>
          <a:p>
            <a:pPr algn="ctr"/>
            <a:r>
              <a:rPr lang="en-US" sz="1800" dirty="0">
                <a:solidFill>
                  <a:schemeClr val="tx1">
                    <a:lumMod val="65000"/>
                    <a:lumOff val="35000"/>
                  </a:schemeClr>
                </a:solidFill>
                <a:latin typeface="Arial" panose="020B0604020202020204" pitchFamily="34" charset="0"/>
                <a:cs typeface="Arial" panose="020B0604020202020204" pitchFamily="34" charset="0"/>
              </a:rPr>
              <a:t>Responsible party: </a:t>
            </a:r>
          </a:p>
          <a:p>
            <a:pPr algn="ctr"/>
            <a:r>
              <a:rPr lang="en-US" sz="1800" dirty="0">
                <a:solidFill>
                  <a:schemeClr val="tx1">
                    <a:lumMod val="65000"/>
                    <a:lumOff val="35000"/>
                  </a:schemeClr>
                </a:solidFill>
                <a:latin typeface="Arial" panose="020B0604020202020204" pitchFamily="34" charset="0"/>
                <a:cs typeface="Arial" panose="020B0604020202020204" pitchFamily="34" charset="0"/>
              </a:rPr>
              <a:t>Sponsor</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endParaRPr lang="en-US" sz="18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050" name="Picture 2" descr="Image result for forest roots system clip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26852" y="4298678"/>
            <a:ext cx="1885273" cy="125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341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5" y="-117079"/>
            <a:ext cx="9237133" cy="1325563"/>
          </a:xfrm>
        </p:spPr>
        <p:txBody>
          <a:bodyPr>
            <a:normAutofit/>
          </a:bodyPr>
          <a:lstStyle/>
          <a:p>
            <a:r>
              <a:rPr lang="en-US" sz="3400" dirty="0"/>
              <a:t>Quality functions in </a:t>
            </a:r>
            <a:r>
              <a:rPr lang="en-US" sz="3400" b="1" dirty="0"/>
              <a:t>investigator-initiated</a:t>
            </a:r>
            <a:r>
              <a:rPr lang="en-US" sz="3400" dirty="0"/>
              <a:t> trials</a:t>
            </a:r>
          </a:p>
        </p:txBody>
      </p:sp>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36271" y1="59438" x2="36271" y2="59438"/>
                      </a14:backgroundRemoval>
                    </a14:imgEffect>
                    <a14:imgEffect>
                      <a14:saturation sat="66000"/>
                    </a14:imgEffect>
                  </a14:imgLayer>
                </a14:imgProps>
              </a:ext>
            </a:extLst>
          </a:blip>
          <a:stretch>
            <a:fillRect/>
          </a:stretch>
        </p:blipFill>
        <p:spPr>
          <a:xfrm flipH="1">
            <a:off x="5406311" y="2493159"/>
            <a:ext cx="359884" cy="397036"/>
          </a:xfrm>
          <a:prstGeom prst="rect">
            <a:avLst/>
          </a:prstGeom>
        </p:spPr>
      </p:pic>
      <p:pic>
        <p:nvPicPr>
          <p:cNvPr id="24" name="Picture 23"/>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10597" t="2338" r="12089" b="4213"/>
          <a:stretch/>
        </p:blipFill>
        <p:spPr>
          <a:xfrm>
            <a:off x="2862437" y="1099960"/>
            <a:ext cx="511206" cy="1149560"/>
          </a:xfrm>
          <a:prstGeom prst="rect">
            <a:avLst/>
          </a:prstGeom>
        </p:spPr>
      </p:pic>
      <p:sp>
        <p:nvSpPr>
          <p:cNvPr id="26" name="TextBox 25"/>
          <p:cNvSpPr txBox="1"/>
          <p:nvPr/>
        </p:nvSpPr>
        <p:spPr>
          <a:xfrm>
            <a:off x="-42753" y="1146487"/>
            <a:ext cx="3029800" cy="2862322"/>
          </a:xfrm>
          <a:prstGeom prst="rect">
            <a:avLst/>
          </a:prstGeom>
          <a:noFill/>
        </p:spPr>
        <p:txBody>
          <a:bodyPr wrap="square" rtlCol="0">
            <a:spAutoFit/>
          </a:bodyPr>
          <a:lstStyle/>
          <a:p>
            <a:pPr algn="ctr" defTabSz="685800"/>
            <a:r>
              <a:rPr lang="en-US" dirty="0">
                <a:solidFill>
                  <a:prstClr val="black">
                    <a:lumMod val="65000"/>
                    <a:lumOff val="35000"/>
                  </a:prstClr>
                </a:solidFill>
                <a:latin typeface="Arial" panose="020B0604020202020204" pitchFamily="34" charset="0"/>
                <a:cs typeface="Arial" panose="020B0604020202020204" pitchFamily="34" charset="0"/>
              </a:rPr>
              <a:t>Clinical Research Coordinators: </a:t>
            </a:r>
          </a:p>
          <a:p>
            <a:pPr algn="ctr" defTabSz="685800"/>
            <a:r>
              <a:rPr lang="en-US" dirty="0">
                <a:solidFill>
                  <a:prstClr val="black">
                    <a:lumMod val="65000"/>
                    <a:lumOff val="35000"/>
                  </a:prstClr>
                </a:solidFill>
                <a:latin typeface="Arial" panose="020B0604020202020204" pitchFamily="34" charset="0"/>
                <a:cs typeface="Arial" panose="020B0604020202020204" pitchFamily="34" charset="0"/>
              </a:rPr>
              <a:t>Data capturing and recording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endParaRPr 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27" name="TextBox 26"/>
          <p:cNvSpPr txBox="1"/>
          <p:nvPr/>
        </p:nvSpPr>
        <p:spPr>
          <a:xfrm>
            <a:off x="-391763" y="2975512"/>
            <a:ext cx="3727817" cy="2308324"/>
          </a:xfrm>
          <a:prstGeom prst="rect">
            <a:avLst/>
          </a:prstGeom>
          <a:noFill/>
        </p:spPr>
        <p:txBody>
          <a:bodyPr wrap="square" rtlCol="0">
            <a:spAutoFit/>
          </a:bodyPr>
          <a:lstStyle/>
          <a:p>
            <a:pPr algn="ctr" defTabSz="685800"/>
            <a:r>
              <a:rPr lang="en-US" dirty="0">
                <a:solidFill>
                  <a:prstClr val="black">
                    <a:lumMod val="65000"/>
                    <a:lumOff val="35000"/>
                  </a:prstClr>
                </a:solidFill>
                <a:latin typeface="Arial" panose="020B0604020202020204" pitchFamily="34" charset="0"/>
                <a:cs typeface="Arial" panose="020B0604020202020204" pitchFamily="34" charset="0"/>
              </a:rPr>
              <a:t>Monitors: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Quality control</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endParaRPr lang="en-US" dirty="0">
              <a:solidFill>
                <a:prstClr val="black">
                  <a:lumMod val="65000"/>
                  <a:lumOff val="35000"/>
                </a:prstClr>
              </a:solidFill>
              <a:latin typeface="Arial" panose="020B0604020202020204" pitchFamily="34" charset="0"/>
              <a:cs typeface="Arial" panose="020B0604020202020204" pitchFamily="34" charset="0"/>
            </a:endParaRPr>
          </a:p>
        </p:txBody>
      </p:sp>
      <p:cxnSp>
        <p:nvCxnSpPr>
          <p:cNvPr id="28" name="Straight Connector 27"/>
          <p:cNvCxnSpPr/>
          <p:nvPr/>
        </p:nvCxnSpPr>
        <p:spPr>
          <a:xfrm>
            <a:off x="-457200" y="2400591"/>
            <a:ext cx="9777369" cy="1693"/>
          </a:xfrm>
          <a:prstGeom prst="line">
            <a:avLst/>
          </a:prstGeom>
          <a:noFill/>
          <a:ln w="0" cap="flat" cmpd="sng" algn="ctr">
            <a:solidFill>
              <a:srgbClr val="FFCC00"/>
            </a:solidFill>
            <a:prstDash val="solid"/>
          </a:ln>
          <a:effectLst>
            <a:outerShdw blurRad="40000" dist="20000" dir="5400000" rotWithShape="0">
              <a:srgbClr val="000000">
                <a:alpha val="38000"/>
              </a:srgbClr>
            </a:outerShdw>
          </a:effectLst>
        </p:spPr>
      </p:cxnSp>
      <p:cxnSp>
        <p:nvCxnSpPr>
          <p:cNvPr id="29" name="Straight Connector 28"/>
          <p:cNvCxnSpPr/>
          <p:nvPr/>
        </p:nvCxnSpPr>
        <p:spPr>
          <a:xfrm flipV="1">
            <a:off x="-838899" y="4141022"/>
            <a:ext cx="10381363" cy="31810"/>
          </a:xfrm>
          <a:prstGeom prst="line">
            <a:avLst/>
          </a:prstGeom>
          <a:noFill/>
          <a:ln w="0" cap="flat" cmpd="sng" algn="ctr">
            <a:solidFill>
              <a:srgbClr val="FFCC00"/>
            </a:solidFill>
            <a:prstDash val="solid"/>
          </a:ln>
          <a:effectLst>
            <a:outerShdw blurRad="40000" dist="20000" dir="5400000" rotWithShape="0">
              <a:srgbClr val="000000">
                <a:alpha val="38000"/>
              </a:srgbClr>
            </a:outerShdw>
          </a:effectLst>
        </p:spPr>
      </p:cxnSp>
      <p:pic>
        <p:nvPicPr>
          <p:cNvPr id="30" name="Picture 29"/>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2152" t="7894" r="7883" b="8614"/>
          <a:stretch/>
        </p:blipFill>
        <p:spPr>
          <a:xfrm>
            <a:off x="2528316" y="2702019"/>
            <a:ext cx="897785" cy="919207"/>
          </a:xfrm>
          <a:prstGeom prst="rect">
            <a:avLst/>
          </a:prstGeom>
        </p:spPr>
      </p:pic>
      <p:pic>
        <p:nvPicPr>
          <p:cNvPr id="31" name="Picture 30"/>
          <p:cNvPicPr>
            <a:picLocks noChangeAspect="1"/>
          </p:cNvPicPr>
          <p:nvPr/>
        </p:nvPicPr>
        <p:blipFill rotWithShape="1">
          <a:blip r:embed="rId9"/>
          <a:srcRect t="18669" b="13776"/>
          <a:stretch/>
        </p:blipFill>
        <p:spPr>
          <a:xfrm>
            <a:off x="4429801" y="1176702"/>
            <a:ext cx="1345016" cy="1046925"/>
          </a:xfrm>
          <a:prstGeom prst="rect">
            <a:avLst/>
          </a:prstGeom>
        </p:spPr>
      </p:pic>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36271" y1="59438" x2="36271" y2="59438"/>
                      </a14:backgroundRemoval>
                    </a14:imgEffect>
                    <a14:imgEffect>
                      <a14:saturation sat="66000"/>
                    </a14:imgEffect>
                  </a14:imgLayer>
                </a14:imgProps>
              </a:ext>
            </a:extLst>
          </a:blip>
          <a:stretch>
            <a:fillRect/>
          </a:stretch>
        </p:blipFill>
        <p:spPr>
          <a:xfrm>
            <a:off x="4125456" y="3258777"/>
            <a:ext cx="700628" cy="772956"/>
          </a:xfrm>
          <a:prstGeom prst="rect">
            <a:avLst/>
          </a:prstGeom>
        </p:spPr>
      </p:pic>
      <p:pic>
        <p:nvPicPr>
          <p:cNvPr id="33" name="Picture 32"/>
          <p:cNvPicPr>
            <a:picLocks noChangeAspect="1"/>
          </p:cNvPicPr>
          <p:nvPr/>
        </p:nvPicPr>
        <p:blipFill>
          <a:blip r:embed="rId3">
            <a:extLst>
              <a:ext uri="{BEBA8EAE-BF5A-486C-A8C5-ECC9F3942E4B}">
                <a14:imgProps xmlns:a14="http://schemas.microsoft.com/office/drawing/2010/main">
                  <a14:imgLayer r:embed="rId10">
                    <a14:imgEffect>
                      <a14:backgroundRemoval t="10000" b="90000" l="10000" r="90000">
                        <a14:backgroundMark x1="36271" y1="59438" x2="36271" y2="59438"/>
                      </a14:backgroundRemoval>
                    </a14:imgEffect>
                    <a14:imgEffect>
                      <a14:saturation sat="66000"/>
                    </a14:imgEffect>
                  </a14:imgLayer>
                </a14:imgProps>
              </a:ext>
            </a:extLst>
          </a:blip>
          <a:stretch>
            <a:fillRect/>
          </a:stretch>
        </p:blipFill>
        <p:spPr>
          <a:xfrm>
            <a:off x="4461056" y="2609575"/>
            <a:ext cx="552770" cy="609834"/>
          </a:xfrm>
          <a:prstGeom prst="rect">
            <a:avLst/>
          </a:prstGeom>
        </p:spPr>
      </p:pic>
      <p:pic>
        <p:nvPicPr>
          <p:cNvPr id="34" name="Picture 33"/>
          <p:cNvPicPr>
            <a:picLocks noChangeAspect="1"/>
          </p:cNvPicPr>
          <p:nvPr/>
        </p:nvPicPr>
        <p:blipFill>
          <a:blip r:embed="rId3">
            <a:extLst>
              <a:ext uri="{BEBA8EAE-BF5A-486C-A8C5-ECC9F3942E4B}">
                <a14:imgProps xmlns:a14="http://schemas.microsoft.com/office/drawing/2010/main">
                  <a14:imgLayer r:embed="rId11">
                    <a14:imgEffect>
                      <a14:backgroundRemoval t="10000" b="90000" l="10000" r="90000">
                        <a14:backgroundMark x1="36271" y1="59438" x2="36271" y2="59438"/>
                      </a14:backgroundRemoval>
                    </a14:imgEffect>
                    <a14:imgEffect>
                      <a14:saturation sat="66000"/>
                    </a14:imgEffect>
                  </a14:imgLayer>
                </a14:imgProps>
              </a:ext>
            </a:extLst>
          </a:blip>
          <a:stretch>
            <a:fillRect/>
          </a:stretch>
        </p:blipFill>
        <p:spPr>
          <a:xfrm>
            <a:off x="5484494" y="2679089"/>
            <a:ext cx="562383" cy="620440"/>
          </a:xfrm>
          <a:prstGeom prst="rect">
            <a:avLst/>
          </a:prstGeom>
        </p:spPr>
      </p:pic>
      <p:pic>
        <p:nvPicPr>
          <p:cNvPr id="35" name="Picture 34"/>
          <p:cNvPicPr>
            <a:picLocks noChangeAspect="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Lst>
          </a:blip>
          <a:srcRect t="2222" r="3046" b="12154"/>
          <a:stretch/>
        </p:blipFill>
        <p:spPr>
          <a:xfrm>
            <a:off x="2704594" y="4349684"/>
            <a:ext cx="770436" cy="1045586"/>
          </a:xfrm>
          <a:prstGeom prst="rect">
            <a:avLst/>
          </a:prstGeom>
          <a:ln>
            <a:solidFill>
              <a:sysClr val="window" lastClr="FFFFFF"/>
            </a:solidFill>
          </a:ln>
        </p:spPr>
      </p:pic>
      <p:pic>
        <p:nvPicPr>
          <p:cNvPr id="36" name="Picture 35"/>
          <p:cNvPicPr>
            <a:picLocks noChangeAspect="1"/>
          </p:cNvPicPr>
          <p:nvPr/>
        </p:nvPicPr>
        <p:blipFill>
          <a:blip r:embed="rId3">
            <a:extLst>
              <a:ext uri="{BEBA8EAE-BF5A-486C-A8C5-ECC9F3942E4B}">
                <a14:imgProps xmlns:a14="http://schemas.microsoft.com/office/drawing/2010/main">
                  <a14:imgLayer r:embed="rId14">
                    <a14:imgEffect>
                      <a14:backgroundRemoval t="10000" b="90000" l="10000" r="90000">
                        <a14:backgroundMark x1="36271" y1="59438" x2="36271" y2="59438"/>
                      </a14:backgroundRemoval>
                    </a14:imgEffect>
                    <a14:imgEffect>
                      <a14:saturation sat="66000"/>
                    </a14:imgEffect>
                  </a14:imgLayer>
                </a14:imgProps>
              </a:ext>
            </a:extLst>
          </a:blip>
          <a:stretch>
            <a:fillRect/>
          </a:stretch>
        </p:blipFill>
        <p:spPr>
          <a:xfrm>
            <a:off x="4690401" y="2891446"/>
            <a:ext cx="1131219" cy="1247999"/>
          </a:xfrm>
          <a:prstGeom prst="rect">
            <a:avLst/>
          </a:prstGeom>
        </p:spPr>
      </p:pic>
      <p:pic>
        <p:nvPicPr>
          <p:cNvPr id="37" name="Picture 36"/>
          <p:cNvPicPr>
            <a:picLocks noChangeAspect="1"/>
          </p:cNvPicPr>
          <p:nvPr/>
        </p:nvPicPr>
        <p:blipFill>
          <a:blip r:embed="rId3">
            <a:extLst>
              <a:ext uri="{BEBA8EAE-BF5A-486C-A8C5-ECC9F3942E4B}">
                <a14:imgProps xmlns:a14="http://schemas.microsoft.com/office/drawing/2010/main">
                  <a14:imgLayer r:embed="rId15">
                    <a14:imgEffect>
                      <a14:backgroundRemoval t="10000" b="90000" l="10000" r="90000">
                        <a14:backgroundMark x1="36271" y1="59438" x2="36271" y2="59438"/>
                      </a14:backgroundRemoval>
                    </a14:imgEffect>
                    <a14:imgEffect>
                      <a14:saturation sat="66000"/>
                    </a14:imgEffect>
                  </a14:imgLayer>
                </a14:imgProps>
              </a:ext>
            </a:extLst>
          </a:blip>
          <a:stretch>
            <a:fillRect/>
          </a:stretch>
        </p:blipFill>
        <p:spPr>
          <a:xfrm>
            <a:off x="3610023" y="2470511"/>
            <a:ext cx="947157" cy="1044935"/>
          </a:xfrm>
          <a:prstGeom prst="rect">
            <a:avLst/>
          </a:prstGeom>
        </p:spPr>
      </p:pic>
      <p:pic>
        <p:nvPicPr>
          <p:cNvPr id="38" name="Picture 3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36271" y1="59438" x2="36271" y2="59438"/>
                      </a14:backgroundRemoval>
                    </a14:imgEffect>
                    <a14:imgEffect>
                      <a14:saturation sat="66000"/>
                    </a14:imgEffect>
                  </a14:imgLayer>
                </a14:imgProps>
              </a:ext>
            </a:extLst>
          </a:blip>
          <a:stretch>
            <a:fillRect/>
          </a:stretch>
        </p:blipFill>
        <p:spPr>
          <a:xfrm>
            <a:off x="5566769" y="2975512"/>
            <a:ext cx="923721" cy="1019080"/>
          </a:xfrm>
          <a:prstGeom prst="rect">
            <a:avLst/>
          </a:prstGeom>
        </p:spPr>
      </p:pic>
      <p:sp>
        <p:nvSpPr>
          <p:cNvPr id="39" name="TextBox 38"/>
          <p:cNvSpPr txBox="1"/>
          <p:nvPr/>
        </p:nvSpPr>
        <p:spPr>
          <a:xfrm>
            <a:off x="6490490" y="1438380"/>
            <a:ext cx="2420103" cy="2308324"/>
          </a:xfrm>
          <a:prstGeom prst="rect">
            <a:avLst/>
          </a:prstGeom>
          <a:noFill/>
        </p:spPr>
        <p:txBody>
          <a:bodyPr wrap="square" rtlCol="0">
            <a:spAutoFit/>
          </a:bodyPr>
          <a:lstStyle/>
          <a:p>
            <a:pPr algn="ctr" defTabSz="685800"/>
            <a:r>
              <a:rPr lang="en-US" dirty="0">
                <a:solidFill>
                  <a:prstClr val="black">
                    <a:lumMod val="65000"/>
                    <a:lumOff val="35000"/>
                  </a:prstClr>
                </a:solidFill>
                <a:latin typeface="Arial" panose="020B0604020202020204" pitchFamily="34" charset="0"/>
                <a:cs typeface="Arial" panose="020B0604020202020204" pitchFamily="34" charset="0"/>
              </a:rPr>
              <a:t>Responsible party: </a:t>
            </a:r>
          </a:p>
          <a:p>
            <a:pPr algn="ctr" defTabSz="685800"/>
            <a:r>
              <a:rPr lang="en-US" dirty="0">
                <a:solidFill>
                  <a:prstClr val="black">
                    <a:lumMod val="65000"/>
                    <a:lumOff val="35000"/>
                  </a:prstClr>
                </a:solidFill>
                <a:latin typeface="Arial" panose="020B0604020202020204" pitchFamily="34" charset="0"/>
                <a:cs typeface="Arial" panose="020B0604020202020204" pitchFamily="34" charset="0"/>
              </a:rPr>
              <a:t>Site</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endParaRPr 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41" name="TextBox 40"/>
          <p:cNvSpPr txBox="1"/>
          <p:nvPr/>
        </p:nvSpPr>
        <p:spPr>
          <a:xfrm>
            <a:off x="6491795" y="2890195"/>
            <a:ext cx="2589352" cy="2308324"/>
          </a:xfrm>
          <a:prstGeom prst="rect">
            <a:avLst/>
          </a:prstGeom>
          <a:noFill/>
        </p:spPr>
        <p:txBody>
          <a:bodyPr wrap="square" rtlCol="0">
            <a:spAutoFit/>
          </a:bodyPr>
          <a:lstStyle/>
          <a:p>
            <a:pPr algn="ctr" defTabSz="685800"/>
            <a:r>
              <a:rPr lang="en-US" dirty="0">
                <a:solidFill>
                  <a:prstClr val="black">
                    <a:lumMod val="65000"/>
                    <a:lumOff val="35000"/>
                  </a:prstClr>
                </a:solidFill>
                <a:latin typeface="Arial" panose="020B0604020202020204" pitchFamily="34" charset="0"/>
                <a:cs typeface="Arial" panose="020B0604020202020204" pitchFamily="34" charset="0"/>
              </a:rPr>
              <a:t>Responsible party: </a:t>
            </a:r>
          </a:p>
          <a:p>
            <a:pPr algn="ctr" defTabSz="685800"/>
            <a:r>
              <a:rPr lang="en-US" dirty="0">
                <a:solidFill>
                  <a:prstClr val="black">
                    <a:lumMod val="65000"/>
                    <a:lumOff val="35000"/>
                  </a:prstClr>
                </a:solidFill>
                <a:latin typeface="Arial" panose="020B0604020202020204" pitchFamily="34" charset="0"/>
                <a:cs typeface="Arial" panose="020B0604020202020204" pitchFamily="34" charset="0"/>
              </a:rPr>
              <a:t>Sponsor-investigator</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r>
              <a:rPr lang="en-US" dirty="0">
                <a:solidFill>
                  <a:prstClr val="black">
                    <a:lumMod val="65000"/>
                    <a:lumOff val="35000"/>
                  </a:prstClr>
                </a:solidFill>
                <a:latin typeface="Arial" panose="020B0604020202020204" pitchFamily="34" charset="0"/>
                <a:cs typeface="Arial" panose="020B0604020202020204" pitchFamily="34" charset="0"/>
              </a:rPr>
              <a:t/>
            </a:r>
            <a:br>
              <a:rPr lang="en-US" dirty="0">
                <a:solidFill>
                  <a:prstClr val="black">
                    <a:lumMod val="65000"/>
                    <a:lumOff val="35000"/>
                  </a:prstClr>
                </a:solidFill>
                <a:latin typeface="Arial" panose="020B0604020202020204" pitchFamily="34" charset="0"/>
                <a:cs typeface="Arial" panose="020B0604020202020204" pitchFamily="34" charset="0"/>
              </a:rPr>
            </a:br>
            <a:endParaRPr 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42" name="TextBox 41"/>
          <p:cNvSpPr txBox="1"/>
          <p:nvPr/>
        </p:nvSpPr>
        <p:spPr>
          <a:xfrm>
            <a:off x="-2808316" y="4384671"/>
            <a:ext cx="8560925" cy="2308324"/>
          </a:xfrm>
          <a:prstGeom prst="rect">
            <a:avLst/>
          </a:prstGeom>
          <a:noFill/>
        </p:spPr>
        <p:txBody>
          <a:bodyPr wrap="square" rtlCol="0">
            <a:spAutoFit/>
          </a:bodyPr>
          <a:lstStyle/>
          <a:p>
            <a:pPr algn="ctr"/>
            <a:r>
              <a:rPr lang="en-US" sz="1800" dirty="0">
                <a:solidFill>
                  <a:schemeClr val="tx1">
                    <a:lumMod val="65000"/>
                    <a:lumOff val="35000"/>
                  </a:schemeClr>
                </a:solidFill>
                <a:latin typeface="Arial" panose="020B0604020202020204" pitchFamily="34" charset="0"/>
                <a:cs typeface="Arial" panose="020B0604020202020204" pitchFamily="34" charset="0"/>
              </a:rPr>
              <a:t>Auditors: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Quality assurance</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endParaRPr 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3" name="TextBox 42"/>
          <p:cNvSpPr txBox="1"/>
          <p:nvPr/>
        </p:nvSpPr>
        <p:spPr>
          <a:xfrm>
            <a:off x="6630770" y="4356352"/>
            <a:ext cx="2357169" cy="2308324"/>
          </a:xfrm>
          <a:prstGeom prst="rect">
            <a:avLst/>
          </a:prstGeom>
          <a:noFill/>
        </p:spPr>
        <p:txBody>
          <a:bodyPr wrap="square" rtlCol="0">
            <a:spAutoFit/>
          </a:bodyPr>
          <a:lstStyle/>
          <a:p>
            <a:pPr algn="ctr"/>
            <a:r>
              <a:rPr lang="en-US" sz="1800" dirty="0">
                <a:solidFill>
                  <a:schemeClr val="tx1">
                    <a:lumMod val="65000"/>
                    <a:lumOff val="35000"/>
                  </a:schemeClr>
                </a:solidFill>
                <a:latin typeface="Arial" panose="020B0604020202020204" pitchFamily="34" charset="0"/>
                <a:cs typeface="Arial" panose="020B0604020202020204" pitchFamily="34" charset="0"/>
              </a:rPr>
              <a:t>Responsible party: </a:t>
            </a:r>
          </a:p>
          <a:p>
            <a:pPr algn="ctr"/>
            <a:r>
              <a:rPr lang="en-US" sz="1800" dirty="0">
                <a:solidFill>
                  <a:schemeClr val="tx1">
                    <a:lumMod val="65000"/>
                    <a:lumOff val="35000"/>
                  </a:schemeClr>
                </a:solidFill>
                <a:latin typeface="Arial" panose="020B0604020202020204" pitchFamily="34" charset="0"/>
                <a:cs typeface="Arial" panose="020B0604020202020204" pitchFamily="34" charset="0"/>
              </a:rPr>
              <a:t>Sponsor-investigator</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
            </a:r>
            <a:br>
              <a:rPr lang="en-US" sz="1800" dirty="0">
                <a:solidFill>
                  <a:schemeClr val="tx1">
                    <a:lumMod val="65000"/>
                    <a:lumOff val="35000"/>
                  </a:schemeClr>
                </a:solidFill>
                <a:latin typeface="Arial" panose="020B0604020202020204" pitchFamily="34" charset="0"/>
                <a:cs typeface="Arial" panose="020B0604020202020204" pitchFamily="34" charset="0"/>
              </a:rPr>
            </a:br>
            <a:endParaRPr lang="en-US" sz="18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050" name="Picture 2" descr="Image result for forest roots system clip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26852" y="4298678"/>
            <a:ext cx="1885273" cy="1256848"/>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rot="20678254">
            <a:off x="123962" y="3488416"/>
            <a:ext cx="895129" cy="1630269"/>
          </a:xfrm>
          <a:prstGeom prst="rect">
            <a:avLst/>
          </a:prstGeom>
          <a:noFill/>
        </p:spPr>
        <p:txBody>
          <a:bodyPr wrap="none" lIns="68580" tIns="34290" rIns="68580" bIns="34290" rtlCol="0">
            <a:normAutofit fontScale="62500" lnSpcReduction="20000"/>
          </a:bodyPr>
          <a:lstStyle/>
          <a:p>
            <a:pPr defTabSz="685800"/>
            <a:r>
              <a:rPr lang="en-US" sz="20000" dirty="0">
                <a:solidFill>
                  <a:srgbClr val="8064A2">
                    <a:lumMod val="50000"/>
                  </a:srgb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378006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43957" y="195811"/>
            <a:ext cx="7210829" cy="5207462"/>
          </a:xfrm>
          <a:prstGeom prst="rect">
            <a:avLst/>
          </a:prstGeom>
        </p:spPr>
      </p:pic>
    </p:spTree>
    <p:extLst>
      <p:ext uri="{BB962C8B-B14F-4D97-AF65-F5344CB8AC3E}">
        <p14:creationId xmlns:p14="http://schemas.microsoft.com/office/powerpoint/2010/main" val="20044004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DCFDC"/>
                </a:solidFill>
              </a:rPr>
              <a:t>Agenda</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bg2">
                    <a:lumMod val="90000"/>
                  </a:schemeClr>
                </a:solidFill>
              </a:rPr>
              <a:t>Definitions and roles </a:t>
            </a:r>
          </a:p>
          <a:p>
            <a:pPr marL="514350" indent="-514350">
              <a:buFont typeface="+mj-lt"/>
              <a:buAutoNum type="arabicPeriod"/>
            </a:pPr>
            <a:r>
              <a:rPr lang="en-US" dirty="0"/>
              <a:t>Gaps in training at academic institutions</a:t>
            </a:r>
          </a:p>
          <a:p>
            <a:pPr marL="514350" indent="-514350">
              <a:buFont typeface="+mj-lt"/>
              <a:buAutoNum type="arabicPeriod"/>
            </a:pPr>
            <a:r>
              <a:rPr lang="en-US" dirty="0">
                <a:solidFill>
                  <a:schemeClr val="bg2">
                    <a:lumMod val="90000"/>
                  </a:schemeClr>
                </a:solidFill>
              </a:rPr>
              <a:t>Monitoring module development </a:t>
            </a:r>
          </a:p>
          <a:p>
            <a:pPr marL="514350" indent="-514350">
              <a:buFont typeface="+mj-lt"/>
              <a:buAutoNum type="arabicPeriod"/>
            </a:pPr>
            <a:r>
              <a:rPr lang="en-US" dirty="0">
                <a:solidFill>
                  <a:schemeClr val="bg2">
                    <a:lumMod val="90000"/>
                  </a:schemeClr>
                </a:solidFill>
              </a:rPr>
              <a:t>Live demo </a:t>
            </a:r>
          </a:p>
          <a:p>
            <a:pPr marL="514350" indent="-514350">
              <a:buFont typeface="+mj-lt"/>
              <a:buAutoNum type="arabicPeriod"/>
            </a:pPr>
            <a:r>
              <a:rPr lang="en-US" dirty="0">
                <a:solidFill>
                  <a:schemeClr val="bg2">
                    <a:lumMod val="90000"/>
                  </a:schemeClr>
                </a:solidFill>
              </a:rPr>
              <a:t>Next steps </a:t>
            </a:r>
          </a:p>
          <a:p>
            <a:pPr marL="514350" indent="-514350">
              <a:buFont typeface="+mj-lt"/>
              <a:buAutoNum type="arabicPeriod"/>
            </a:pPr>
            <a:r>
              <a:rPr lang="en-US" dirty="0">
                <a:solidFill>
                  <a:schemeClr val="bg2">
                    <a:lumMod val="90000"/>
                  </a:schemeClr>
                </a:solidFill>
              </a:rPr>
              <a:t>Discussion</a:t>
            </a:r>
          </a:p>
        </p:txBody>
      </p:sp>
    </p:spTree>
    <p:extLst>
      <p:ext uri="{BB962C8B-B14F-4D97-AF65-F5344CB8AC3E}">
        <p14:creationId xmlns:p14="http://schemas.microsoft.com/office/powerpoint/2010/main" val="16561345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38F79385-8A66-40BE-88F6-F799163AC62F}"/>
              </a:ext>
            </a:extLst>
          </p:cNvPr>
          <p:cNvGraphicFramePr>
            <a:graphicFrameLocks/>
          </p:cNvGraphicFramePr>
          <p:nvPr>
            <p:extLst>
              <p:ext uri="{D42A27DB-BD31-4B8C-83A1-F6EECF244321}">
                <p14:modId xmlns:p14="http://schemas.microsoft.com/office/powerpoint/2010/main" val="1040914973"/>
              </p:ext>
            </p:extLst>
          </p:nvPr>
        </p:nvGraphicFramePr>
        <p:xfrm>
          <a:off x="3107268" y="2768600"/>
          <a:ext cx="5613400" cy="28626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Chart 34"/>
          <p:cNvGraphicFramePr/>
          <p:nvPr>
            <p:extLst>
              <p:ext uri="{D42A27DB-BD31-4B8C-83A1-F6EECF244321}">
                <p14:modId xmlns:p14="http://schemas.microsoft.com/office/powerpoint/2010/main" val="2262539993"/>
              </p:ext>
            </p:extLst>
          </p:nvPr>
        </p:nvGraphicFramePr>
        <p:xfrm>
          <a:off x="-823443" y="2185937"/>
          <a:ext cx="4528132" cy="3270192"/>
        </p:xfrm>
        <a:graphic>
          <a:graphicData uri="http://schemas.openxmlformats.org/drawingml/2006/chart">
            <c:chart xmlns:c="http://schemas.openxmlformats.org/drawingml/2006/chart" xmlns:r="http://schemas.openxmlformats.org/officeDocument/2006/relationships" r:id="rId4"/>
          </a:graphicData>
        </a:graphic>
      </p:graphicFrame>
      <p:sp>
        <p:nvSpPr>
          <p:cNvPr id="19" name="Title 1"/>
          <p:cNvSpPr txBox="1">
            <a:spLocks/>
          </p:cNvSpPr>
          <p:nvPr/>
        </p:nvSpPr>
        <p:spPr>
          <a:xfrm>
            <a:off x="250698" y="135694"/>
            <a:ext cx="7886700" cy="1325563"/>
          </a:xfrm>
          <a:prstGeom prst="rect">
            <a:avLst/>
          </a:prstGeom>
        </p:spPr>
        <p:txBody>
          <a:bodyPr/>
          <a:lstStyle>
            <a:lvl1pPr algn="l" defTabSz="914400" rtl="0" eaLnBrk="1" latinLnBrk="0" hangingPunct="1">
              <a:lnSpc>
                <a:spcPct val="90000"/>
              </a:lnSpc>
              <a:spcBef>
                <a:spcPct val="0"/>
              </a:spcBef>
              <a:buNone/>
              <a:defRPr sz="4400" kern="1200">
                <a:solidFill>
                  <a:srgbClr val="B30838"/>
                </a:solidFill>
                <a:latin typeface="Arial" charset="0"/>
                <a:ea typeface="Arial" charset="0"/>
                <a:cs typeface="Arial" charset="0"/>
              </a:defRPr>
            </a:lvl1pPr>
          </a:lstStyle>
          <a:p>
            <a:endParaRPr lang="en-US" dirty="0"/>
          </a:p>
        </p:txBody>
      </p:sp>
      <p:sp>
        <p:nvSpPr>
          <p:cNvPr id="30" name="Title 1"/>
          <p:cNvSpPr txBox="1">
            <a:spLocks/>
          </p:cNvSpPr>
          <p:nvPr/>
        </p:nvSpPr>
        <p:spPr>
          <a:xfrm>
            <a:off x="250697" y="320423"/>
            <a:ext cx="8818487" cy="1325563"/>
          </a:xfrm>
          <a:prstGeom prst="rect">
            <a:avLst/>
          </a:prstGeom>
        </p:spPr>
        <p:txBody>
          <a:bodyPr/>
          <a:lstStyle>
            <a:lvl1pPr algn="l" defTabSz="914400" rtl="0" eaLnBrk="1" latinLnBrk="0" hangingPunct="1">
              <a:lnSpc>
                <a:spcPct val="90000"/>
              </a:lnSpc>
              <a:spcBef>
                <a:spcPct val="0"/>
              </a:spcBef>
              <a:buNone/>
              <a:defRPr sz="4400" kern="1200">
                <a:solidFill>
                  <a:srgbClr val="B30838"/>
                </a:solidFill>
                <a:latin typeface="Arial" charset="0"/>
                <a:ea typeface="Arial" charset="0"/>
                <a:cs typeface="Arial" charset="0"/>
              </a:defRPr>
            </a:lvl1pPr>
          </a:lstStyle>
          <a:p>
            <a:r>
              <a:rPr lang="en-US" sz="3400" dirty="0"/>
              <a:t>A significant amount of investigator-initiated trials are not monitored</a:t>
            </a:r>
          </a:p>
        </p:txBody>
      </p:sp>
      <p:sp>
        <p:nvSpPr>
          <p:cNvPr id="17" name="Rectangle 12"/>
          <p:cNvSpPr>
            <a:spLocks noChangeArrowheads="1"/>
          </p:cNvSpPr>
          <p:nvPr/>
        </p:nvSpPr>
        <p:spPr bwMode="auto">
          <a:xfrm>
            <a:off x="97401" y="1865114"/>
            <a:ext cx="444320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en-US" altLang="en-US" sz="1600" dirty="0">
                <a:solidFill>
                  <a:prstClr val="black"/>
                </a:solidFill>
                <a:latin typeface="Arial" panose="020B0604020202020204" pitchFamily="34" charset="0"/>
                <a:cs typeface="Arial" panose="020B0604020202020204" pitchFamily="34" charset="0"/>
              </a:rPr>
              <a:t>Figure 1: If you work on i-i trials, do you have someone assigned to perform monitoring functions who is not the research coordinator for the trial?</a:t>
            </a:r>
          </a:p>
        </p:txBody>
      </p:sp>
      <p:sp>
        <p:nvSpPr>
          <p:cNvPr id="29" name="Rectangle 28"/>
          <p:cNvSpPr/>
          <p:nvPr/>
        </p:nvSpPr>
        <p:spPr>
          <a:xfrm>
            <a:off x="2120436" y="4470164"/>
            <a:ext cx="2220663"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n=60 research </a:t>
            </a:r>
            <a:r>
              <a:rPr lang="en-US" sz="1200" kern="0" dirty="0">
                <a:solidFill>
                  <a:prstClr val="black">
                    <a:lumMod val="65000"/>
                    <a:lumOff val="35000"/>
                  </a:prstClr>
                </a:solidFill>
                <a:latin typeface="Arial" panose="020B0604020202020204" pitchFamily="34" charset="0"/>
                <a:cs typeface="Arial" panose="020B0604020202020204" pitchFamily="34" charset="0"/>
              </a:rPr>
              <a:t>p</a:t>
            </a:r>
            <a:r>
              <a:rPr kumimoji="0" lang="en-US" sz="12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rofessionals</a:t>
            </a:r>
            <a:br>
              <a:rPr kumimoji="0" lang="en-US" sz="12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br>
            <a:r>
              <a:rPr kumimoji="0" lang="en-US" sz="12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(Southern California) </a:t>
            </a:r>
            <a:br>
              <a:rPr kumimoji="0" lang="en-US" sz="12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br>
            <a:r>
              <a:rPr kumimoji="0" lang="en-US" sz="12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2017</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sp>
        <p:nvSpPr>
          <p:cNvPr id="31" name="Rectangle 30"/>
          <p:cNvSpPr/>
          <p:nvPr/>
        </p:nvSpPr>
        <p:spPr>
          <a:xfrm>
            <a:off x="122613" y="1830716"/>
            <a:ext cx="4362159" cy="3367720"/>
          </a:xfrm>
          <a:prstGeom prst="rect">
            <a:avLst/>
          </a:prstGeom>
          <a:no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Rectangle 32"/>
          <p:cNvSpPr/>
          <p:nvPr/>
        </p:nvSpPr>
        <p:spPr>
          <a:xfrm>
            <a:off x="4619515" y="1830715"/>
            <a:ext cx="4341259" cy="3367719"/>
          </a:xfrm>
          <a:prstGeom prst="rect">
            <a:avLst/>
          </a:prstGeom>
          <a:no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7" name="Rectangle 12"/>
          <p:cNvSpPr>
            <a:spLocks noChangeArrowheads="1"/>
          </p:cNvSpPr>
          <p:nvPr/>
        </p:nvSpPr>
        <p:spPr bwMode="auto">
          <a:xfrm>
            <a:off x="4545998" y="1868085"/>
            <a:ext cx="444320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en-US" altLang="en-US" sz="1600" dirty="0">
                <a:solidFill>
                  <a:prstClr val="black"/>
                </a:solidFill>
                <a:latin typeface="Arial" panose="020B0604020202020204" pitchFamily="34" charset="0"/>
                <a:cs typeface="Arial" panose="020B0604020202020204" pitchFamily="34" charset="0"/>
              </a:rPr>
              <a:t>Figure 2: If you work on i-i trials, do you have someone assigned to perform monitoring functions who is not the research coordinator for the trial?</a:t>
            </a:r>
          </a:p>
        </p:txBody>
      </p:sp>
      <p:pic>
        <p:nvPicPr>
          <p:cNvPr id="2" name="Picture 1"/>
          <p:cNvPicPr>
            <a:picLocks noChangeAspect="1"/>
          </p:cNvPicPr>
          <p:nvPr/>
        </p:nvPicPr>
        <p:blipFill>
          <a:blip r:embed="rId5"/>
          <a:stretch>
            <a:fillRect/>
          </a:stretch>
        </p:blipFill>
        <p:spPr>
          <a:xfrm>
            <a:off x="6976533" y="3317441"/>
            <a:ext cx="921279" cy="338590"/>
          </a:xfrm>
          <a:prstGeom prst="rect">
            <a:avLst/>
          </a:prstGeom>
        </p:spPr>
      </p:pic>
      <p:sp>
        <p:nvSpPr>
          <p:cNvPr id="39" name="Rectangle 38"/>
          <p:cNvSpPr/>
          <p:nvPr/>
        </p:nvSpPr>
        <p:spPr>
          <a:xfrm>
            <a:off x="6689344" y="4566286"/>
            <a:ext cx="2220663"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n=23 research </a:t>
            </a:r>
            <a:r>
              <a:rPr lang="en-US" sz="1200" kern="0" dirty="0">
                <a:solidFill>
                  <a:prstClr val="black">
                    <a:lumMod val="65000"/>
                    <a:lumOff val="35000"/>
                  </a:prstClr>
                </a:solidFill>
                <a:latin typeface="Arial" panose="020B0604020202020204" pitchFamily="34" charset="0"/>
                <a:cs typeface="Arial" panose="020B0604020202020204" pitchFamily="34" charset="0"/>
              </a:rPr>
              <a:t>p</a:t>
            </a:r>
            <a:r>
              <a:rPr kumimoji="0" lang="en-US" sz="12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rofessionals</a:t>
            </a:r>
            <a:br>
              <a:rPr kumimoji="0" lang="en-US" sz="12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br>
            <a:r>
              <a:rPr kumimoji="0" lang="en-US" sz="12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(national</a:t>
            </a:r>
            <a:r>
              <a:rPr lang="en-US" sz="1200" kern="0" dirty="0">
                <a:solidFill>
                  <a:prstClr val="black">
                    <a:lumMod val="65000"/>
                    <a:lumOff val="35000"/>
                  </a:prstClr>
                </a:solidFill>
                <a:latin typeface="Arial" panose="020B0604020202020204" pitchFamily="34" charset="0"/>
                <a:cs typeface="Arial" panose="020B0604020202020204" pitchFamily="34" charset="0"/>
              </a:rPr>
              <a:t> from ACRP</a:t>
            </a:r>
            <a:r>
              <a:rPr kumimoji="0" lang="en-US" sz="12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 </a:t>
            </a:r>
            <a:br>
              <a:rPr kumimoji="0" lang="en-US" sz="12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br>
            <a:r>
              <a:rPr kumimoji="0" lang="en-US" sz="12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2018</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spTree>
    <p:extLst>
      <p:ext uri="{BB962C8B-B14F-4D97-AF65-F5344CB8AC3E}">
        <p14:creationId xmlns:p14="http://schemas.microsoft.com/office/powerpoint/2010/main" val="1119197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250698" y="135694"/>
            <a:ext cx="7886700" cy="1325563"/>
          </a:xfrm>
          <a:prstGeom prst="rect">
            <a:avLst/>
          </a:prstGeom>
        </p:spPr>
        <p:txBody>
          <a:bodyPr/>
          <a:lstStyle>
            <a:lvl1pPr algn="l" defTabSz="914400" rtl="0" eaLnBrk="1" latinLnBrk="0" hangingPunct="1">
              <a:lnSpc>
                <a:spcPct val="90000"/>
              </a:lnSpc>
              <a:spcBef>
                <a:spcPct val="0"/>
              </a:spcBef>
              <a:buNone/>
              <a:defRPr sz="4400" kern="1200">
                <a:solidFill>
                  <a:srgbClr val="B30838"/>
                </a:solidFill>
                <a:latin typeface="Arial" charset="0"/>
                <a:ea typeface="Arial" charset="0"/>
                <a:cs typeface="Arial" charset="0"/>
              </a:defRPr>
            </a:lvl1pPr>
          </a:lstStyle>
          <a:p>
            <a:endParaRPr lang="en-US" dirty="0"/>
          </a:p>
        </p:txBody>
      </p:sp>
      <p:sp>
        <p:nvSpPr>
          <p:cNvPr id="30" name="Title 1"/>
          <p:cNvSpPr txBox="1">
            <a:spLocks/>
          </p:cNvSpPr>
          <p:nvPr/>
        </p:nvSpPr>
        <p:spPr>
          <a:xfrm>
            <a:off x="250698" y="228447"/>
            <a:ext cx="8818487" cy="1325563"/>
          </a:xfrm>
          <a:prstGeom prst="rect">
            <a:avLst/>
          </a:prstGeom>
        </p:spPr>
        <p:txBody>
          <a:bodyPr/>
          <a:lstStyle>
            <a:lvl1pPr algn="l" defTabSz="914400" rtl="0" eaLnBrk="1" latinLnBrk="0" hangingPunct="1">
              <a:lnSpc>
                <a:spcPct val="90000"/>
              </a:lnSpc>
              <a:spcBef>
                <a:spcPct val="0"/>
              </a:spcBef>
              <a:buNone/>
              <a:defRPr sz="4400" kern="1200">
                <a:solidFill>
                  <a:srgbClr val="B30838"/>
                </a:solidFill>
                <a:latin typeface="Arial" charset="0"/>
                <a:ea typeface="Arial" charset="0"/>
                <a:cs typeface="Arial" charset="0"/>
              </a:defRPr>
            </a:lvl1pPr>
          </a:lstStyle>
          <a:p>
            <a:r>
              <a:rPr lang="en-US" sz="2000" spc="-100" dirty="0">
                <a:latin typeface="Arial" panose="020B0604020202020204" pitchFamily="34" charset="0"/>
                <a:cs typeface="Arial" panose="020B0604020202020204" pitchFamily="34" charset="0"/>
              </a:rPr>
              <a:t>GCP trainings do not adequately educate even experienced research professionals on basic monitoring concepts and practical approaches to clinical trial monitoring.</a:t>
            </a:r>
            <a:endParaRPr lang="en-US" sz="2000" dirty="0">
              <a:latin typeface="Arial" panose="020B0604020202020204" pitchFamily="34" charset="0"/>
              <a:cs typeface="Arial" panose="020B0604020202020204" pitchFamily="34" charset="0"/>
            </a:endParaRPr>
          </a:p>
          <a:p>
            <a:endParaRPr lang="en-US" sz="2000" dirty="0"/>
          </a:p>
        </p:txBody>
      </p:sp>
      <p:graphicFrame>
        <p:nvGraphicFramePr>
          <p:cNvPr id="13" name="Chart 12">
            <a:extLst>
              <a:ext uri="{FF2B5EF4-FFF2-40B4-BE49-F238E27FC236}">
                <a16:creationId xmlns:a16="http://schemas.microsoft.com/office/drawing/2014/main" id="{42E3F2AC-1B0C-48E0-8786-80F9EC6DC86D}"/>
              </a:ext>
            </a:extLst>
          </p:cNvPr>
          <p:cNvGraphicFramePr/>
          <p:nvPr>
            <p:extLst>
              <p:ext uri="{D42A27DB-BD31-4B8C-83A1-F6EECF244321}">
                <p14:modId xmlns:p14="http://schemas.microsoft.com/office/powerpoint/2010/main" val="2173113107"/>
              </p:ext>
            </p:extLst>
          </p:nvPr>
        </p:nvGraphicFramePr>
        <p:xfrm>
          <a:off x="5209949" y="1993384"/>
          <a:ext cx="3550644" cy="2699180"/>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E469B7D9-BBFA-45EC-8019-6FF5CEB5D28B}"/>
              </a:ext>
            </a:extLst>
          </p:cNvPr>
          <p:cNvSpPr/>
          <p:nvPr/>
        </p:nvSpPr>
        <p:spPr>
          <a:xfrm rot="16200000">
            <a:off x="3730069" y="2701281"/>
            <a:ext cx="2661256" cy="307777"/>
          </a:xfrm>
          <a:prstGeom prst="rect">
            <a:avLst/>
          </a:prstGeom>
        </p:spPr>
        <p:txBody>
          <a:bodyPr wrap="square">
            <a:spAutoFit/>
          </a:bodyPr>
          <a:lstStyle/>
          <a:p>
            <a:r>
              <a:rPr lang="en-US" sz="1400"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of Respondents</a:t>
            </a:r>
            <a:endParaRPr lang="en-US" sz="1400" dirty="0">
              <a:solidFill>
                <a:schemeClr val="tx1">
                  <a:lumMod val="50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1DC0378E-41C6-41C0-85AE-48072F2F9EB7}"/>
              </a:ext>
            </a:extLst>
          </p:cNvPr>
          <p:cNvSpPr/>
          <p:nvPr/>
        </p:nvSpPr>
        <p:spPr>
          <a:xfrm>
            <a:off x="4930343" y="5048773"/>
            <a:ext cx="3963445" cy="276999"/>
          </a:xfrm>
          <a:prstGeom prst="rect">
            <a:avLst/>
          </a:prstGeom>
        </p:spPr>
        <p:txBody>
          <a:bodyPr wrap="square">
            <a:spAutoFit/>
          </a:bodyPr>
          <a:lstStyle/>
          <a:p>
            <a:pPr algn="ctr"/>
            <a:r>
              <a:rPr lang="en-US" sz="1200" dirty="0">
                <a:solidFill>
                  <a:schemeClr val="tx1">
                    <a:lumMod val="50000"/>
                  </a:schemeClr>
                </a:solidFill>
                <a:latin typeface="Arial" panose="020B0604020202020204" pitchFamily="34" charset="0"/>
                <a:cs typeface="Arial" panose="020B0604020202020204" pitchFamily="34" charset="0"/>
              </a:rPr>
              <a:t>n=84 research professionals </a:t>
            </a:r>
          </a:p>
        </p:txBody>
      </p:sp>
      <p:sp>
        <p:nvSpPr>
          <p:cNvPr id="16" name="Rectangle 15">
            <a:extLst>
              <a:ext uri="{FF2B5EF4-FFF2-40B4-BE49-F238E27FC236}">
                <a16:creationId xmlns:a16="http://schemas.microsoft.com/office/drawing/2014/main" id="{B1FDFCCE-3181-40FB-B52F-221BDF21B324}"/>
              </a:ext>
            </a:extLst>
          </p:cNvPr>
          <p:cNvSpPr/>
          <p:nvPr/>
        </p:nvSpPr>
        <p:spPr>
          <a:xfrm>
            <a:off x="379542" y="1221352"/>
            <a:ext cx="3945854" cy="417633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806743A-2925-4425-8F1F-3C600398DDE2}"/>
              </a:ext>
            </a:extLst>
          </p:cNvPr>
          <p:cNvSpPr/>
          <p:nvPr/>
        </p:nvSpPr>
        <p:spPr>
          <a:xfrm>
            <a:off x="4882153" y="4641043"/>
            <a:ext cx="3953541" cy="307777"/>
          </a:xfrm>
          <a:prstGeom prst="rect">
            <a:avLst/>
          </a:prstGeom>
        </p:spPr>
        <p:txBody>
          <a:bodyPr wrap="square">
            <a:spAutoFit/>
          </a:bodyPr>
          <a:lstStyle/>
          <a:p>
            <a:pPr algn="ctr"/>
            <a:r>
              <a:rPr lang="en-US" sz="1400" i="1" dirty="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Average score of 29%</a:t>
            </a:r>
            <a:endParaRPr lang="en-US" sz="1400" i="1" dirty="0">
              <a:solidFill>
                <a:schemeClr val="tx1">
                  <a:lumMod val="50000"/>
                </a:schemeClr>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693D05FC-3A85-4EA4-850D-E60942BB5DD9}"/>
              </a:ext>
            </a:extLst>
          </p:cNvPr>
          <p:cNvSpPr/>
          <p:nvPr/>
        </p:nvSpPr>
        <p:spPr>
          <a:xfrm>
            <a:off x="4892055" y="1223151"/>
            <a:ext cx="3943639" cy="417453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1" name="Rectangle 12">
            <a:extLst>
              <a:ext uri="{FF2B5EF4-FFF2-40B4-BE49-F238E27FC236}">
                <a16:creationId xmlns:a16="http://schemas.microsoft.com/office/drawing/2014/main" id="{0C101231-51BE-4FE0-90D7-6691E9C3E7F7}"/>
              </a:ext>
            </a:extLst>
          </p:cNvPr>
          <p:cNvSpPr>
            <a:spLocks noChangeArrowheads="1"/>
          </p:cNvSpPr>
          <p:nvPr/>
        </p:nvSpPr>
        <p:spPr bwMode="auto">
          <a:xfrm>
            <a:off x="4858057" y="1315904"/>
            <a:ext cx="3948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400" dirty="0">
                <a:solidFill>
                  <a:schemeClr val="tx1">
                    <a:lumMod val="50000"/>
                  </a:schemeClr>
                </a:solidFill>
                <a:latin typeface="Arial" panose="020B0604020202020204" pitchFamily="34" charset="0"/>
                <a:cs typeface="Arial" panose="020B0604020202020204" pitchFamily="34" charset="0"/>
              </a:rPr>
              <a:t>Level of Monitoring Competency</a:t>
            </a:r>
          </a:p>
        </p:txBody>
      </p:sp>
      <p:sp>
        <p:nvSpPr>
          <p:cNvPr id="22" name="Rectangle 12">
            <a:extLst>
              <a:ext uri="{FF2B5EF4-FFF2-40B4-BE49-F238E27FC236}">
                <a16:creationId xmlns:a16="http://schemas.microsoft.com/office/drawing/2014/main" id="{69A774BE-B49A-479F-9EBD-26BBA74EA73F}"/>
              </a:ext>
            </a:extLst>
          </p:cNvPr>
          <p:cNvSpPr>
            <a:spLocks noChangeArrowheads="1"/>
          </p:cNvSpPr>
          <p:nvPr/>
        </p:nvSpPr>
        <p:spPr bwMode="auto">
          <a:xfrm>
            <a:off x="345543" y="1267210"/>
            <a:ext cx="40138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400" dirty="0">
                <a:solidFill>
                  <a:schemeClr val="tx1">
                    <a:lumMod val="50000"/>
                  </a:schemeClr>
                </a:solidFill>
                <a:latin typeface="Arial" panose="020B0604020202020204" pitchFamily="34" charset="0"/>
                <a:cs typeface="Arial" panose="020B0604020202020204" pitchFamily="34" charset="0"/>
              </a:rPr>
              <a:t>I believe that I would need additional training beyond GCP in order to serve as a monitor.  </a:t>
            </a:r>
          </a:p>
        </p:txBody>
      </p:sp>
      <p:sp>
        <p:nvSpPr>
          <p:cNvPr id="23" name="Rectangle 22">
            <a:extLst>
              <a:ext uri="{FF2B5EF4-FFF2-40B4-BE49-F238E27FC236}">
                <a16:creationId xmlns:a16="http://schemas.microsoft.com/office/drawing/2014/main" id="{CAC80E69-A935-426D-86B0-F73AEDDED62E}"/>
              </a:ext>
            </a:extLst>
          </p:cNvPr>
          <p:cNvSpPr/>
          <p:nvPr/>
        </p:nvSpPr>
        <p:spPr>
          <a:xfrm>
            <a:off x="345543" y="5109772"/>
            <a:ext cx="3945853" cy="276999"/>
          </a:xfrm>
          <a:prstGeom prst="rect">
            <a:avLst/>
          </a:prstGeom>
        </p:spPr>
        <p:txBody>
          <a:bodyPr wrap="square">
            <a:spAutoFit/>
          </a:bodyPr>
          <a:lstStyle/>
          <a:p>
            <a:pPr algn="ctr"/>
            <a:r>
              <a:rPr lang="en-US" sz="1200" dirty="0">
                <a:latin typeface="Arial" panose="020B0604020202020204" pitchFamily="34" charset="0"/>
                <a:cs typeface="Arial" panose="020B0604020202020204" pitchFamily="34" charset="0"/>
              </a:rPr>
              <a:t>n=76 research professionals </a:t>
            </a:r>
          </a:p>
        </p:txBody>
      </p:sp>
      <p:graphicFrame>
        <p:nvGraphicFramePr>
          <p:cNvPr id="24" name="Chart 23">
            <a:extLst>
              <a:ext uri="{FF2B5EF4-FFF2-40B4-BE49-F238E27FC236}">
                <a16:creationId xmlns:a16="http://schemas.microsoft.com/office/drawing/2014/main" id="{DFC72F54-A27B-442A-8969-9CE13B4BC5E5}"/>
              </a:ext>
            </a:extLst>
          </p:cNvPr>
          <p:cNvGraphicFramePr/>
          <p:nvPr>
            <p:extLst>
              <p:ext uri="{D42A27DB-BD31-4B8C-83A1-F6EECF244321}">
                <p14:modId xmlns:p14="http://schemas.microsoft.com/office/powerpoint/2010/main" val="592117872"/>
              </p:ext>
            </p:extLst>
          </p:nvPr>
        </p:nvGraphicFramePr>
        <p:xfrm>
          <a:off x="0" y="2046686"/>
          <a:ext cx="4920662" cy="34636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366391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DCFDC"/>
                </a:solidFill>
              </a:rPr>
              <a:t>Agenda</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bg2">
                    <a:lumMod val="90000"/>
                  </a:schemeClr>
                </a:solidFill>
              </a:rPr>
              <a:t>Definitions and roles </a:t>
            </a:r>
          </a:p>
          <a:p>
            <a:pPr marL="514350" indent="-514350">
              <a:buFont typeface="+mj-lt"/>
              <a:buAutoNum type="arabicPeriod"/>
            </a:pPr>
            <a:r>
              <a:rPr lang="en-US" dirty="0">
                <a:solidFill>
                  <a:schemeClr val="bg2">
                    <a:lumMod val="90000"/>
                  </a:schemeClr>
                </a:solidFill>
              </a:rPr>
              <a:t>Gaps in training at academic institutions</a:t>
            </a:r>
          </a:p>
          <a:p>
            <a:pPr marL="514350" indent="-514350">
              <a:buFont typeface="+mj-lt"/>
              <a:buAutoNum type="arabicPeriod"/>
            </a:pPr>
            <a:r>
              <a:rPr lang="en-US" dirty="0"/>
              <a:t>Monitoring module development </a:t>
            </a:r>
          </a:p>
          <a:p>
            <a:pPr marL="514350" indent="-514350">
              <a:buFont typeface="+mj-lt"/>
              <a:buAutoNum type="arabicPeriod"/>
            </a:pPr>
            <a:r>
              <a:rPr lang="en-US" dirty="0">
                <a:solidFill>
                  <a:schemeClr val="bg2">
                    <a:lumMod val="90000"/>
                  </a:schemeClr>
                </a:solidFill>
              </a:rPr>
              <a:t>Live demo </a:t>
            </a:r>
          </a:p>
          <a:p>
            <a:pPr marL="514350" indent="-514350">
              <a:buFont typeface="+mj-lt"/>
              <a:buAutoNum type="arabicPeriod"/>
            </a:pPr>
            <a:r>
              <a:rPr lang="en-US" dirty="0">
                <a:solidFill>
                  <a:schemeClr val="bg2">
                    <a:lumMod val="90000"/>
                  </a:schemeClr>
                </a:solidFill>
              </a:rPr>
              <a:t>Next steps </a:t>
            </a:r>
          </a:p>
          <a:p>
            <a:pPr marL="514350" indent="-514350">
              <a:buFont typeface="+mj-lt"/>
              <a:buAutoNum type="arabicPeriod"/>
            </a:pPr>
            <a:r>
              <a:rPr lang="en-US" dirty="0">
                <a:solidFill>
                  <a:schemeClr val="bg2">
                    <a:lumMod val="90000"/>
                  </a:schemeClr>
                </a:solidFill>
              </a:rPr>
              <a:t>Discussion</a:t>
            </a:r>
          </a:p>
        </p:txBody>
      </p:sp>
    </p:spTree>
    <p:extLst>
      <p:ext uri="{BB962C8B-B14F-4D97-AF65-F5344CB8AC3E}">
        <p14:creationId xmlns:p14="http://schemas.microsoft.com/office/powerpoint/2010/main" val="128641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698" y="-221755"/>
            <a:ext cx="7886700" cy="1325563"/>
          </a:xfrm>
        </p:spPr>
        <p:txBody>
          <a:bodyPr>
            <a:normAutofit/>
          </a:bodyPr>
          <a:lstStyle/>
          <a:p>
            <a:r>
              <a:rPr lang="en-US" sz="3600" dirty="0"/>
              <a:t>Focus group member suggestions</a:t>
            </a:r>
          </a:p>
        </p:txBody>
      </p:sp>
      <p:graphicFrame>
        <p:nvGraphicFramePr>
          <p:cNvPr id="7" name="Content Placeholder 3">
            <a:extLst>
              <a:ext uri="{FF2B5EF4-FFF2-40B4-BE49-F238E27FC236}">
                <a16:creationId xmlns:a16="http://schemas.microsoft.com/office/drawing/2014/main" id="{8B01FFB8-DCCA-4946-A5CC-A4A30660E5EA}"/>
              </a:ext>
            </a:extLst>
          </p:cNvPr>
          <p:cNvGraphicFramePr>
            <a:graphicFrameLocks/>
          </p:cNvGraphicFramePr>
          <p:nvPr>
            <p:extLst>
              <p:ext uri="{D42A27DB-BD31-4B8C-83A1-F6EECF244321}">
                <p14:modId xmlns:p14="http://schemas.microsoft.com/office/powerpoint/2010/main" val="3773655937"/>
              </p:ext>
            </p:extLst>
          </p:nvPr>
        </p:nvGraphicFramePr>
        <p:xfrm>
          <a:off x="250698" y="814649"/>
          <a:ext cx="8718734" cy="4725352"/>
        </p:xfrm>
        <a:graphic>
          <a:graphicData uri="http://schemas.openxmlformats.org/drawingml/2006/table">
            <a:tbl>
              <a:tblPr firstRow="1" firstCol="1" bandRow="1"/>
              <a:tblGrid>
                <a:gridCol w="2239675">
                  <a:extLst>
                    <a:ext uri="{9D8B030D-6E8A-4147-A177-3AD203B41FA5}">
                      <a16:colId xmlns:a16="http://schemas.microsoft.com/office/drawing/2014/main" val="59692028"/>
                    </a:ext>
                  </a:extLst>
                </a:gridCol>
                <a:gridCol w="2804102">
                  <a:extLst>
                    <a:ext uri="{9D8B030D-6E8A-4147-A177-3AD203B41FA5}">
                      <a16:colId xmlns:a16="http://schemas.microsoft.com/office/drawing/2014/main" val="2540808604"/>
                    </a:ext>
                  </a:extLst>
                </a:gridCol>
                <a:gridCol w="1008837">
                  <a:extLst>
                    <a:ext uri="{9D8B030D-6E8A-4147-A177-3AD203B41FA5}">
                      <a16:colId xmlns:a16="http://schemas.microsoft.com/office/drawing/2014/main" val="864485916"/>
                    </a:ext>
                  </a:extLst>
                </a:gridCol>
                <a:gridCol w="2666120">
                  <a:extLst>
                    <a:ext uri="{9D8B030D-6E8A-4147-A177-3AD203B41FA5}">
                      <a16:colId xmlns:a16="http://schemas.microsoft.com/office/drawing/2014/main" val="3593809506"/>
                    </a:ext>
                  </a:extLst>
                </a:gridCol>
              </a:tblGrid>
              <a:tr h="236172">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marL="0" marR="0" algn="ctr">
                        <a:lnSpc>
                          <a:spcPct val="107000"/>
                        </a:lnSpc>
                        <a:spcBef>
                          <a:spcPts val="0"/>
                        </a:spcBef>
                        <a:spcAft>
                          <a:spcPts val="0"/>
                        </a:spcAft>
                      </a:pPr>
                      <a:r>
                        <a:rPr lang="en-US" sz="1100" dirty="0">
                          <a:effectLst/>
                          <a:latin typeface="Arial" panose="020B0604020202020204" pitchFamily="34" charset="0"/>
                          <a:cs typeface="Arial" panose="020B0604020202020204" pitchFamily="34" charset="0"/>
                        </a:rPr>
                        <a:t>General Comment</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marL="0" marR="0" algn="ctr">
                        <a:lnSpc>
                          <a:spcPct val="107000"/>
                        </a:lnSpc>
                        <a:spcBef>
                          <a:spcPts val="0"/>
                        </a:spcBef>
                        <a:spcAft>
                          <a:spcPts val="0"/>
                        </a:spcAft>
                      </a:pPr>
                      <a:r>
                        <a:rPr lang="en-US" sz="1100" dirty="0">
                          <a:effectLst/>
                          <a:latin typeface="Arial" panose="020B0604020202020204" pitchFamily="34" charset="0"/>
                          <a:cs typeface="Arial" panose="020B0604020202020204" pitchFamily="34" charset="0"/>
                        </a:rPr>
                        <a:t>Quotes</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marL="0" marR="0" algn="ctr">
                        <a:lnSpc>
                          <a:spcPct val="107000"/>
                        </a:lnSpc>
                        <a:spcBef>
                          <a:spcPts val="0"/>
                        </a:spcBef>
                        <a:spcAft>
                          <a:spcPts val="0"/>
                        </a:spcAft>
                      </a:pPr>
                      <a:r>
                        <a:rPr lang="en-US" sz="1100" dirty="0">
                          <a:effectLst/>
                          <a:latin typeface="Arial" panose="020B0604020202020204" pitchFamily="34" charset="0"/>
                          <a:cs typeface="Arial" panose="020B0604020202020204" pitchFamily="34" charset="0"/>
                        </a:rPr>
                        <a:t>Addressed?</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marL="0" marR="0" algn="ctr">
                        <a:lnSpc>
                          <a:spcPct val="107000"/>
                        </a:lnSpc>
                        <a:spcBef>
                          <a:spcPts val="0"/>
                        </a:spcBef>
                        <a:spcAft>
                          <a:spcPts val="0"/>
                        </a:spcAft>
                      </a:pPr>
                      <a:r>
                        <a:rPr lang="en-US" sz="1100" dirty="0">
                          <a:effectLst/>
                          <a:latin typeface="Arial" panose="020B0604020202020204" pitchFamily="34" charset="0"/>
                          <a:cs typeface="Arial" panose="020B0604020202020204" pitchFamily="34" charset="0"/>
                        </a:rPr>
                        <a:t>How Feedback Was Implemented</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2704194292"/>
                  </a:ext>
                </a:extLst>
              </a:tr>
              <a:tr h="1469721">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marL="0" marR="0" algn="ctr">
                        <a:lnSpc>
                          <a:spcPct val="107000"/>
                        </a:lnSpc>
                        <a:spcBef>
                          <a:spcPts val="0"/>
                        </a:spcBef>
                        <a:spcAft>
                          <a:spcPts val="0"/>
                        </a:spcAft>
                      </a:pPr>
                      <a:endParaRPr lang="en-US" sz="900" dirty="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endParaRPr lang="en-US" sz="900" dirty="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endParaRPr lang="en-US" sz="900" dirty="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endParaRPr lang="en-US" sz="900" dirty="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More</a:t>
                      </a:r>
                      <a:r>
                        <a:rPr lang="en-US" sz="900" baseline="0" dirty="0">
                          <a:effectLst/>
                          <a:latin typeface="Arial" panose="020B0604020202020204" pitchFamily="34" charset="0"/>
                          <a:cs typeface="Arial" panose="020B0604020202020204" pitchFamily="34" charset="0"/>
                        </a:rPr>
                        <a:t> practical c</a:t>
                      </a:r>
                      <a:r>
                        <a:rPr lang="en-US" sz="900" dirty="0">
                          <a:effectLst/>
                          <a:latin typeface="Arial" panose="020B0604020202020204" pitchFamily="34" charset="0"/>
                          <a:cs typeface="Arial" panose="020B0604020202020204" pitchFamily="34" charset="0"/>
                        </a:rPr>
                        <a:t>ase studies</a:t>
                      </a:r>
                      <a:endParaRPr lang="en-US" sz="9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&amp;</a:t>
                      </a:r>
                      <a:r>
                        <a:rPr lang="en-US" sz="900" baseline="0" dirty="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900" baseline="0" dirty="0">
                          <a:effectLst/>
                          <a:latin typeface="Arial" panose="020B0604020202020204" pitchFamily="34" charset="0"/>
                          <a:cs typeface="Arial" panose="020B0604020202020204" pitchFamily="34" charset="0"/>
                        </a:rPr>
                        <a:t>more case studies</a:t>
                      </a:r>
                      <a:endParaRPr lang="en-US" sz="900" dirty="0">
                        <a:effectLst/>
                        <a:latin typeface="Arial" panose="020B060402020202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“Would be good to have </a:t>
                      </a:r>
                      <a:r>
                        <a:rPr lang="en-US" sz="900" b="1" dirty="0">
                          <a:effectLst/>
                          <a:latin typeface="Arial" panose="020B0604020202020204" pitchFamily="34" charset="0"/>
                          <a:cs typeface="Arial" panose="020B0604020202020204" pitchFamily="34" charset="0"/>
                        </a:rPr>
                        <a:t>additional case studies</a:t>
                      </a:r>
                      <a:r>
                        <a:rPr lang="en-US" sz="900" dirty="0">
                          <a:effectLst/>
                          <a:latin typeface="Arial" panose="020B0604020202020204" pitchFamily="34" charset="0"/>
                          <a:cs typeface="Arial" panose="020B0604020202020204" pitchFamily="34" charset="0"/>
                        </a:rPr>
                        <a:t> and open discussion to </a:t>
                      </a:r>
                      <a:r>
                        <a:rPr lang="en-US" sz="900" b="1" dirty="0">
                          <a:effectLst/>
                          <a:latin typeface="Arial" panose="020B0604020202020204" pitchFamily="34" charset="0"/>
                          <a:cs typeface="Arial" panose="020B0604020202020204" pitchFamily="34" charset="0"/>
                        </a:rPr>
                        <a:t>real life issues </a:t>
                      </a:r>
                      <a:r>
                        <a:rPr lang="en-US" sz="900" dirty="0">
                          <a:effectLst/>
                          <a:latin typeface="Arial" panose="020B0604020202020204" pitchFamily="34" charset="0"/>
                          <a:cs typeface="Arial" panose="020B0604020202020204" pitchFamily="34" charset="0"/>
                        </a:rPr>
                        <a:t>at the sites”</a:t>
                      </a:r>
                    </a:p>
                    <a:p>
                      <a:pPr marL="0" marR="0">
                        <a:lnSpc>
                          <a:spcPct val="107000"/>
                        </a:lnSpc>
                        <a:spcBef>
                          <a:spcPts val="0"/>
                        </a:spcBef>
                        <a:spcAft>
                          <a:spcPts val="0"/>
                        </a:spcAft>
                      </a:pPr>
                      <a:endParaRPr lang="en-US" sz="900"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“Consider adding more and making them more practical”</a:t>
                      </a:r>
                      <a:endParaRPr lang="en-US" sz="9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900"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“Add a few for </a:t>
                      </a:r>
                      <a:r>
                        <a:rPr lang="en-US" sz="900" b="1" dirty="0">
                          <a:effectLst/>
                          <a:latin typeface="Arial" panose="020B0604020202020204" pitchFamily="34" charset="0"/>
                          <a:cs typeface="Arial" panose="020B0604020202020204" pitchFamily="34" charset="0"/>
                        </a:rPr>
                        <a:t>specific monitor-related cases </a:t>
                      </a:r>
                      <a:r>
                        <a:rPr lang="en-US" sz="900" dirty="0">
                          <a:effectLst/>
                          <a:latin typeface="Arial" panose="020B0604020202020204" pitchFamily="34" charset="0"/>
                          <a:cs typeface="Arial" panose="020B0604020202020204" pitchFamily="34" charset="0"/>
                        </a:rPr>
                        <a:t>that could have been prevented with good monitoring”</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gn="ctr">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endParaRPr>
                    </a:p>
                    <a:p>
                      <a:pPr marL="0" marR="0" algn="ctr">
                        <a:lnSpc>
                          <a:spcPct val="107000"/>
                        </a:lnSpc>
                        <a:spcBef>
                          <a:spcPts val="0"/>
                        </a:spcBef>
                        <a:spcAft>
                          <a:spcPts val="0"/>
                        </a:spcAft>
                      </a:pPr>
                      <a:endPar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endParaRPr>
                    </a:p>
                    <a:p>
                      <a:pPr marL="0" marR="0" algn="ctr">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endParaRPr>
                    </a:p>
                    <a:p>
                      <a:pPr marL="0" marR="0" algn="ctr">
                        <a:lnSpc>
                          <a:spcPct val="107000"/>
                        </a:lnSpc>
                        <a:spcBef>
                          <a:spcPts val="0"/>
                        </a:spcBef>
                        <a:spcAft>
                          <a:spcPts val="0"/>
                        </a:spcAft>
                      </a:pPr>
                      <a:endPar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endParaRPr>
                    </a:p>
                    <a:p>
                      <a:pPr marL="0" marR="0" algn="ctr">
                        <a:lnSpc>
                          <a:spcPct val="107000"/>
                        </a:lnSpc>
                        <a:spcBef>
                          <a:spcPts val="0"/>
                        </a:spcBef>
                        <a:spcAft>
                          <a:spcPts val="0"/>
                        </a:spcAft>
                      </a:pPr>
                      <a:endPar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endParaRPr>
                    </a:p>
                    <a:p>
                      <a:pPr marL="0" marR="0" algn="ctr">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gn="ctr">
                        <a:lnSpc>
                          <a:spcPct val="107000"/>
                        </a:lnSpc>
                        <a:spcBef>
                          <a:spcPts val="0"/>
                        </a:spcBef>
                        <a:spcAft>
                          <a:spcPts val="0"/>
                        </a:spcAft>
                      </a:pPr>
                      <a:endParaRPr lang="en-US" sz="900" dirty="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Previously, case studies </a:t>
                      </a:r>
                      <a:r>
                        <a:rPr lang="en-US" sz="900" b="1" dirty="0">
                          <a:effectLst/>
                          <a:latin typeface="Arial" panose="020B0604020202020204" pitchFamily="34" charset="0"/>
                          <a:cs typeface="Arial" panose="020B0604020202020204" pitchFamily="34" charset="0"/>
                        </a:rPr>
                        <a:t>did not include </a:t>
                      </a:r>
                      <a:r>
                        <a:rPr lang="en-US" sz="900" dirty="0">
                          <a:effectLst/>
                          <a:latin typeface="Arial" panose="020B0604020202020204" pitchFamily="34" charset="0"/>
                          <a:cs typeface="Arial" panose="020B0604020202020204" pitchFamily="34" charset="0"/>
                        </a:rPr>
                        <a:t>FDA warning letters nor NIMH letters. Now, the module includes </a:t>
                      </a:r>
                      <a:r>
                        <a:rPr lang="en-US" sz="900" b="1" dirty="0">
                          <a:effectLst/>
                          <a:latin typeface="Arial" panose="020B0604020202020204" pitchFamily="34" charset="0"/>
                          <a:cs typeface="Arial" panose="020B0604020202020204" pitchFamily="34" charset="0"/>
                        </a:rPr>
                        <a:t>4 FDA warning letters and 1 NIMH letter</a:t>
                      </a:r>
                      <a:r>
                        <a:rPr lang="en-US" sz="900" dirty="0">
                          <a:effectLst/>
                          <a:latin typeface="Arial" panose="020B0604020202020204" pitchFamily="34" charset="0"/>
                          <a:cs typeface="Arial" panose="020B0604020202020204" pitchFamily="34" charset="0"/>
                        </a:rPr>
                        <a:t>. </a:t>
                      </a:r>
                      <a:endParaRPr lang="en-US" sz="9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900" dirty="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Previously, the module contained only </a:t>
                      </a:r>
                      <a:r>
                        <a:rPr lang="en-US" sz="900" b="1" dirty="0">
                          <a:effectLst/>
                          <a:latin typeface="Arial" panose="020B0604020202020204" pitchFamily="34" charset="0"/>
                          <a:cs typeface="Arial" panose="020B0604020202020204" pitchFamily="34" charset="0"/>
                        </a:rPr>
                        <a:t>2 case studies</a:t>
                      </a:r>
                      <a:r>
                        <a:rPr lang="en-US" sz="900" dirty="0">
                          <a:effectLst/>
                          <a:latin typeface="Arial" panose="020B0604020202020204" pitchFamily="34" charset="0"/>
                          <a:cs typeface="Arial" panose="020B0604020202020204" pitchFamily="34" charset="0"/>
                        </a:rPr>
                        <a:t>. Now, the module has </a:t>
                      </a:r>
                      <a:r>
                        <a:rPr lang="en-US" sz="900" b="1" dirty="0">
                          <a:effectLst/>
                          <a:latin typeface="Arial" panose="020B0604020202020204" pitchFamily="34" charset="0"/>
                          <a:cs typeface="Arial" panose="020B0604020202020204" pitchFamily="34" charset="0"/>
                        </a:rPr>
                        <a:t>9 case studies</a:t>
                      </a:r>
                      <a:r>
                        <a:rPr lang="en-US" sz="900" dirty="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p>
                  </a:txBody>
                  <a:tcPr marL="33975" marR="3397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extLst>
                  <a:ext uri="{0D108BD9-81ED-4DB2-BD59-A6C34878D82A}">
                    <a16:rowId xmlns:a16="http://schemas.microsoft.com/office/drawing/2014/main" val="777609236"/>
                  </a:ext>
                </a:extLst>
              </a:tr>
              <a:tr h="466483">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marL="0" marR="0" algn="ctr">
                        <a:lnSpc>
                          <a:spcPct val="107000"/>
                        </a:lnSpc>
                        <a:spcBef>
                          <a:spcPts val="0"/>
                        </a:spcBef>
                        <a:spcAft>
                          <a:spcPts val="0"/>
                        </a:spcAft>
                      </a:pPr>
                      <a:endParaRPr lang="en-US" sz="900" dirty="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Adding a hook and expert monitor interview</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“To explain the </a:t>
                      </a:r>
                      <a:r>
                        <a:rPr lang="en-US" sz="900" b="1" dirty="0">
                          <a:effectLst/>
                          <a:latin typeface="Arial" panose="020B0604020202020204" pitchFamily="34" charset="0"/>
                          <a:cs typeface="Arial" panose="020B0604020202020204" pitchFamily="34" charset="0"/>
                        </a:rPr>
                        <a:t>importance of monitoring</a:t>
                      </a:r>
                      <a:r>
                        <a:rPr lang="en-US" sz="900" dirty="0">
                          <a:effectLst/>
                          <a:latin typeface="Arial" panose="020B0604020202020204" pitchFamily="34" charset="0"/>
                          <a:cs typeface="Arial" panose="020B0604020202020204" pitchFamily="34" charset="0"/>
                        </a:rPr>
                        <a:t>?”</a:t>
                      </a:r>
                    </a:p>
                    <a:p>
                      <a:pPr marL="0" marR="0">
                        <a:lnSpc>
                          <a:spcPct val="107000"/>
                        </a:lnSpc>
                        <a:spcBef>
                          <a:spcPts val="0"/>
                        </a:spcBef>
                        <a:spcAft>
                          <a:spcPts val="0"/>
                        </a:spcAft>
                      </a:pPr>
                      <a:endParaRPr lang="en-US" sz="900"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“Again, to share </a:t>
                      </a:r>
                      <a:r>
                        <a:rPr lang="en-US" sz="900" b="1" dirty="0">
                          <a:effectLst/>
                          <a:latin typeface="Arial" panose="020B0604020202020204" pitchFamily="34" charset="0"/>
                          <a:cs typeface="Arial" panose="020B0604020202020204" pitchFamily="34" charset="0"/>
                        </a:rPr>
                        <a:t>real-life experience.</a:t>
                      </a:r>
                      <a:r>
                        <a:rPr lang="en-US" sz="900" dirty="0">
                          <a:effectLst/>
                          <a:latin typeface="Arial" panose="020B0604020202020204" pitchFamily="34" charset="0"/>
                          <a:cs typeface="Arial" panose="020B0604020202020204" pitchFamily="34" charset="0"/>
                        </a:rPr>
                        <a:t>”</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gn="ctr">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rPr>
                        <a:t> </a:t>
                      </a:r>
                      <a:r>
                        <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endParaRPr>
                    </a:p>
                    <a:p>
                      <a:pPr marL="0" marR="0" algn="ctr">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Previously, the module </a:t>
                      </a:r>
                      <a:r>
                        <a:rPr lang="en-US" sz="900" b="1" dirty="0">
                          <a:effectLst/>
                          <a:latin typeface="Arial" panose="020B0604020202020204" pitchFamily="34" charset="0"/>
                          <a:cs typeface="Arial" panose="020B0604020202020204" pitchFamily="34" charset="0"/>
                        </a:rPr>
                        <a:t>did not contain a hook.</a:t>
                      </a:r>
                      <a:r>
                        <a:rPr lang="en-US" sz="900" dirty="0">
                          <a:effectLst/>
                          <a:latin typeface="Arial" panose="020B0604020202020204" pitchFamily="34" charset="0"/>
                          <a:cs typeface="Arial" panose="020B0604020202020204" pitchFamily="34" charset="0"/>
                        </a:rPr>
                        <a:t> Now, an </a:t>
                      </a:r>
                      <a:r>
                        <a:rPr lang="en-US" sz="900" b="1" dirty="0">
                          <a:effectLst/>
                          <a:latin typeface="Arial" panose="020B0604020202020204" pitchFamily="34" charset="0"/>
                          <a:cs typeface="Arial" panose="020B0604020202020204" pitchFamily="34" charset="0"/>
                        </a:rPr>
                        <a:t>interview with an expert monitor functions as the hook. </a:t>
                      </a: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1536543519"/>
                  </a:ext>
                </a:extLst>
              </a:tr>
              <a:tr h="491036">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marL="0" marR="0" algn="ctr">
                        <a:lnSpc>
                          <a:spcPct val="107000"/>
                        </a:lnSpc>
                        <a:spcBef>
                          <a:spcPts val="0"/>
                        </a:spcBef>
                        <a:spcAft>
                          <a:spcPts val="0"/>
                        </a:spcAft>
                      </a:pPr>
                      <a:endParaRPr lang="en-US" sz="900" dirty="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endParaRPr lang="en-US" sz="900" dirty="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Information</a:t>
                      </a:r>
                      <a:r>
                        <a:rPr lang="en-US" sz="900" baseline="0" dirty="0">
                          <a:effectLst/>
                          <a:latin typeface="Arial" panose="020B0604020202020204" pitchFamily="34" charset="0"/>
                          <a:cs typeface="Arial" panose="020B0604020202020204" pitchFamily="34" charset="0"/>
                        </a:rPr>
                        <a:t> on clinical trial basics</a:t>
                      </a:r>
                      <a:endParaRPr lang="en-US" sz="900" dirty="0">
                        <a:effectLst/>
                        <a:latin typeface="Arial" panose="020B060402020202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nSpc>
                          <a:spcPct val="107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 “More</a:t>
                      </a:r>
                      <a:r>
                        <a:rPr lang="en-US" sz="900" baseline="0" dirty="0">
                          <a:effectLst/>
                          <a:latin typeface="Arial" panose="020B0604020202020204" pitchFamily="34" charset="0"/>
                          <a:ea typeface="Calibri" panose="020F0502020204030204" pitchFamily="34" charset="0"/>
                          <a:cs typeface="Arial" panose="020B0604020202020204" pitchFamily="34" charset="0"/>
                        </a:rPr>
                        <a:t> information on </a:t>
                      </a:r>
                      <a:r>
                        <a:rPr lang="en-US" sz="900" b="1" baseline="0" dirty="0">
                          <a:effectLst/>
                          <a:latin typeface="Arial" panose="020B0604020202020204" pitchFamily="34" charset="0"/>
                          <a:ea typeface="Calibri" panose="020F0502020204030204" pitchFamily="34" charset="0"/>
                          <a:cs typeface="Arial" panose="020B0604020202020204" pitchFamily="34" charset="0"/>
                        </a:rPr>
                        <a:t>clinical trial basics</a:t>
                      </a:r>
                      <a:r>
                        <a:rPr lang="en-US" sz="900" baseline="0" dirty="0">
                          <a:effectLst/>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0"/>
                        </a:spcAft>
                      </a:pPr>
                      <a:endParaRPr lang="en-US" sz="900" baseline="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900" baseline="0" dirty="0">
                          <a:effectLst/>
                          <a:latin typeface="Arial" panose="020B0604020202020204" pitchFamily="34" charset="0"/>
                          <a:ea typeface="Calibri" panose="020F0502020204030204" pitchFamily="34" charset="0"/>
                          <a:cs typeface="Arial" panose="020B0604020202020204" pitchFamily="34" charset="0"/>
                        </a:rPr>
                        <a:t>“Add a section about </a:t>
                      </a:r>
                      <a:r>
                        <a:rPr lang="en-US" sz="900" b="1" baseline="0" dirty="0">
                          <a:effectLst/>
                          <a:latin typeface="Arial" panose="020B0604020202020204" pitchFamily="34" charset="0"/>
                          <a:ea typeface="Calibri" panose="020F0502020204030204" pitchFamily="34" charset="0"/>
                          <a:cs typeface="Arial" panose="020B0604020202020204" pitchFamily="34" charset="0"/>
                        </a:rPr>
                        <a:t>key stakeholders</a:t>
                      </a:r>
                      <a:r>
                        <a:rPr lang="en-US" sz="900" baseline="0" dirty="0">
                          <a:effectLst/>
                          <a:latin typeface="Arial" panose="020B0604020202020204" pitchFamily="34" charset="0"/>
                          <a:ea typeface="Calibri" panose="020F0502020204030204" pitchFamily="34" charset="0"/>
                          <a:cs typeface="Arial" panose="020B0604020202020204" pitchFamily="34" charset="0"/>
                        </a:rPr>
                        <a:t> in CTs”</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gn="ctr">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rPr>
                        <a:t> </a:t>
                      </a:r>
                      <a:r>
                        <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endParaRPr>
                    </a:p>
                    <a:p>
                      <a:pPr marL="0" marR="0" algn="ctr">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gn="ctr">
                        <a:lnSpc>
                          <a:spcPct val="107000"/>
                        </a:lnSpc>
                        <a:spcBef>
                          <a:spcPts val="0"/>
                        </a:spcBef>
                        <a:spcAft>
                          <a:spcPts val="0"/>
                        </a:spcAft>
                      </a:pPr>
                      <a:r>
                        <a:rPr lang="en-US" sz="900" b="1" dirty="0">
                          <a:effectLst/>
                          <a:latin typeface="Arial" panose="020B0604020202020204" pitchFamily="34" charset="0"/>
                          <a:cs typeface="Arial" panose="020B0604020202020204" pitchFamily="34" charset="0"/>
                        </a:rPr>
                        <a:t>Created entire</a:t>
                      </a:r>
                      <a:r>
                        <a:rPr lang="en-US" sz="900" b="1" baseline="0" dirty="0">
                          <a:effectLst/>
                          <a:latin typeface="Arial" panose="020B0604020202020204" pitchFamily="34" charset="0"/>
                          <a:cs typeface="Arial" panose="020B0604020202020204" pitchFamily="34" charset="0"/>
                        </a:rPr>
                        <a:t> chapter </a:t>
                      </a:r>
                      <a:r>
                        <a:rPr lang="en-US" sz="900" b="0" baseline="0" dirty="0">
                          <a:effectLst/>
                          <a:latin typeface="Arial" panose="020B0604020202020204" pitchFamily="34" charset="0"/>
                          <a:cs typeface="Arial" panose="020B0604020202020204" pitchFamily="34" charset="0"/>
                        </a:rPr>
                        <a:t>called </a:t>
                      </a:r>
                      <a:r>
                        <a:rPr lang="en-US" sz="900" b="1" baseline="0" dirty="0">
                          <a:effectLst/>
                          <a:latin typeface="Arial" panose="020B0604020202020204" pitchFamily="34" charset="0"/>
                          <a:cs typeface="Arial" panose="020B0604020202020204" pitchFamily="34" charset="0"/>
                        </a:rPr>
                        <a:t>Fundamentals of Clinical Trials</a:t>
                      </a:r>
                      <a:endParaRPr lang="en-US" sz="900" b="1" dirty="0">
                        <a:effectLst/>
                        <a:latin typeface="Arial" panose="020B060402020202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extLst>
                  <a:ext uri="{0D108BD9-81ED-4DB2-BD59-A6C34878D82A}">
                    <a16:rowId xmlns:a16="http://schemas.microsoft.com/office/drawing/2014/main" val="1866102910"/>
                  </a:ext>
                </a:extLst>
              </a:tr>
              <a:tr h="171862">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General organization</a:t>
                      </a: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nSpc>
                          <a:spcPct val="107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“Break</a:t>
                      </a:r>
                      <a:r>
                        <a:rPr lang="en-US" sz="900" baseline="0" dirty="0">
                          <a:effectLst/>
                          <a:latin typeface="Arial" panose="020B0604020202020204" pitchFamily="34" charset="0"/>
                          <a:ea typeface="Calibri" panose="020F0502020204030204" pitchFamily="34" charset="0"/>
                          <a:cs typeface="Arial" panose="020B0604020202020204" pitchFamily="34" charset="0"/>
                        </a:rPr>
                        <a:t> into sections and chapters”</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gn="ctr">
                        <a:lnSpc>
                          <a:spcPct val="107000"/>
                        </a:lnSpc>
                        <a:spcBef>
                          <a:spcPts val="0"/>
                        </a:spcBef>
                        <a:spcAft>
                          <a:spcPts val="0"/>
                        </a:spcAft>
                      </a:pPr>
                      <a:r>
                        <a:rPr lang="en-US" sz="900" b="1" dirty="0">
                          <a:effectLst/>
                          <a:latin typeface="Arial" panose="020B0604020202020204" pitchFamily="34" charset="0"/>
                          <a:cs typeface="Arial" panose="020B0604020202020204" pitchFamily="34" charset="0"/>
                        </a:rPr>
                        <a:t>Created sections and chapters</a:t>
                      </a: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2490467661"/>
                  </a:ext>
                </a:extLst>
              </a:tr>
              <a:tr h="315064">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Validity of module</a:t>
                      </a: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nSpc>
                          <a:spcPct val="107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‘’How do</a:t>
                      </a:r>
                      <a:r>
                        <a:rPr lang="en-US" sz="900" baseline="0" dirty="0">
                          <a:effectLst/>
                          <a:latin typeface="Arial" panose="020B0604020202020204" pitchFamily="34" charset="0"/>
                          <a:ea typeface="Calibri" panose="020F0502020204030204" pitchFamily="34" charset="0"/>
                          <a:cs typeface="Arial" panose="020B0604020202020204" pitchFamily="34" charset="0"/>
                        </a:rPr>
                        <a:t> you prove this is valid for training?”</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gn="ctr">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gn="ctr">
                        <a:lnSpc>
                          <a:spcPct val="107000"/>
                        </a:lnSpc>
                        <a:spcBef>
                          <a:spcPts val="0"/>
                        </a:spcBef>
                        <a:spcAft>
                          <a:spcPts val="0"/>
                        </a:spcAft>
                      </a:pPr>
                      <a:r>
                        <a:rPr lang="en-US" sz="900" b="0" dirty="0">
                          <a:effectLst/>
                          <a:latin typeface="Arial" panose="020B0604020202020204" pitchFamily="34" charset="0"/>
                          <a:cs typeface="Arial" panose="020B0604020202020204" pitchFamily="34" charset="0"/>
                        </a:rPr>
                        <a:t>In</a:t>
                      </a:r>
                      <a:r>
                        <a:rPr lang="en-US" sz="900" b="0" baseline="0" dirty="0">
                          <a:effectLst/>
                          <a:latin typeface="Arial" panose="020B0604020202020204" pitchFamily="34" charset="0"/>
                          <a:cs typeface="Arial" panose="020B0604020202020204" pitchFamily="34" charset="0"/>
                        </a:rPr>
                        <a:t> slides added </a:t>
                      </a:r>
                      <a:r>
                        <a:rPr lang="en-US" sz="900" b="1" baseline="0" dirty="0">
                          <a:effectLst/>
                          <a:latin typeface="Arial" panose="020B0604020202020204" pitchFamily="34" charset="0"/>
                          <a:cs typeface="Arial" panose="020B0604020202020204" pitchFamily="34" charset="0"/>
                        </a:rPr>
                        <a:t>reference</a:t>
                      </a:r>
                      <a:r>
                        <a:rPr lang="en-US" sz="900" b="0" baseline="0" dirty="0">
                          <a:effectLst/>
                          <a:latin typeface="Arial" panose="020B0604020202020204" pitchFamily="34" charset="0"/>
                          <a:cs typeface="Arial" panose="020B0604020202020204" pitchFamily="34" charset="0"/>
                        </a:rPr>
                        <a:t> on where in </a:t>
                      </a:r>
                      <a:r>
                        <a:rPr lang="en-US" sz="900" b="1" baseline="0" dirty="0">
                          <a:effectLst/>
                          <a:latin typeface="Arial" panose="020B0604020202020204" pitchFamily="34" charset="0"/>
                          <a:cs typeface="Arial" panose="020B0604020202020204" pitchFamily="34" charset="0"/>
                        </a:rPr>
                        <a:t>GCPs/other published documents</a:t>
                      </a:r>
                      <a:endParaRPr lang="en-US" sz="900" b="1" dirty="0">
                        <a:effectLst/>
                        <a:latin typeface="Arial" panose="020B060402020202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extLst>
                  <a:ext uri="{0D108BD9-81ED-4DB2-BD59-A6C34878D82A}">
                    <a16:rowId xmlns:a16="http://schemas.microsoft.com/office/drawing/2014/main" val="939562556"/>
                  </a:ext>
                </a:extLst>
              </a:tr>
              <a:tr h="315064">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More</a:t>
                      </a:r>
                      <a:r>
                        <a:rPr lang="en-US" sz="900" baseline="0" dirty="0">
                          <a:effectLst/>
                          <a:latin typeface="Arial" panose="020B0604020202020204" pitchFamily="34" charset="0"/>
                          <a:cs typeface="Arial" panose="020B0604020202020204" pitchFamily="34" charset="0"/>
                        </a:rPr>
                        <a:t> l</a:t>
                      </a:r>
                      <a:r>
                        <a:rPr lang="en-US" sz="900" dirty="0">
                          <a:effectLst/>
                          <a:latin typeface="Arial" panose="020B0604020202020204" pitchFamily="34" charset="0"/>
                          <a:cs typeface="Arial" panose="020B0604020202020204" pitchFamily="34" charset="0"/>
                        </a:rPr>
                        <a:t>earning comprehension questions</a:t>
                      </a:r>
                      <a:r>
                        <a:rPr lang="en-US" sz="900" baseline="0" dirty="0">
                          <a:effectLst/>
                          <a:latin typeface="Arial" panose="020B0604020202020204" pitchFamily="34" charset="0"/>
                          <a:cs typeface="Arial" panose="020B0604020202020204" pitchFamily="34" charset="0"/>
                        </a:rPr>
                        <a:t> and explanations</a:t>
                      </a:r>
                      <a:r>
                        <a:rPr lang="en-US" sz="900" dirty="0">
                          <a:effectLst/>
                          <a:latin typeface="Arial" panose="020B0604020202020204" pitchFamily="34" charset="0"/>
                          <a:cs typeface="Arial" panose="020B0604020202020204" pitchFamily="34" charset="0"/>
                        </a:rPr>
                        <a:t> </a:t>
                      </a: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nSpc>
                          <a:spcPct val="107000"/>
                        </a:lnSpc>
                        <a:spcBef>
                          <a:spcPts val="0"/>
                        </a:spcBef>
                        <a:spcAft>
                          <a:spcPts val="0"/>
                        </a:spcAft>
                      </a:pPr>
                      <a:r>
                        <a:rPr lang="en-US" sz="900" dirty="0">
                          <a:effectLst/>
                          <a:latin typeface="Arial" panose="020B0604020202020204" pitchFamily="34" charset="0"/>
                          <a:ea typeface="Calibri" panose="020F0502020204030204" pitchFamily="34" charset="0"/>
                          <a:cs typeface="Arial" panose="020B0604020202020204" pitchFamily="34" charset="0"/>
                        </a:rPr>
                        <a:t>“Add more questions and better explanations”</a:t>
                      </a: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gn="ctr">
                        <a:lnSpc>
                          <a:spcPct val="107000"/>
                        </a:lnSpc>
                        <a:spcBef>
                          <a:spcPts val="0"/>
                        </a:spcBef>
                        <a:spcAft>
                          <a:spcPts val="0"/>
                        </a:spcAft>
                      </a:pPr>
                      <a:r>
                        <a:rPr lang="en-US" sz="900" b="0" dirty="0">
                          <a:effectLst/>
                          <a:latin typeface="Arial" panose="020B0604020202020204" pitchFamily="34" charset="0"/>
                          <a:cs typeface="Arial" panose="020B0604020202020204" pitchFamily="34" charset="0"/>
                        </a:rPr>
                        <a:t>Added</a:t>
                      </a:r>
                      <a:r>
                        <a:rPr lang="en-US" sz="900" b="0" baseline="0" dirty="0">
                          <a:effectLst/>
                          <a:latin typeface="Arial" panose="020B0604020202020204" pitchFamily="34" charset="0"/>
                          <a:cs typeface="Arial" panose="020B0604020202020204" pitchFamily="34" charset="0"/>
                        </a:rPr>
                        <a:t> at least one question to </a:t>
                      </a:r>
                      <a:r>
                        <a:rPr lang="en-US" sz="900" b="1" baseline="0" dirty="0">
                          <a:effectLst/>
                          <a:latin typeface="Arial" panose="020B0604020202020204" pitchFamily="34" charset="0"/>
                          <a:cs typeface="Arial" panose="020B0604020202020204" pitchFamily="34" charset="0"/>
                        </a:rPr>
                        <a:t>each section</a:t>
                      </a:r>
                      <a:r>
                        <a:rPr lang="en-US" sz="900" b="0" baseline="0" dirty="0">
                          <a:effectLst/>
                          <a:latin typeface="Arial" panose="020B0604020202020204" pitchFamily="34" charset="0"/>
                          <a:cs typeface="Arial" panose="020B0604020202020204" pitchFamily="34" charset="0"/>
                        </a:rPr>
                        <a:t> and </a:t>
                      </a:r>
                      <a:r>
                        <a:rPr lang="en-US" sz="900" b="1" baseline="0" dirty="0">
                          <a:effectLst/>
                          <a:latin typeface="Arial" panose="020B0604020202020204" pitchFamily="34" charset="0"/>
                          <a:cs typeface="Arial" panose="020B0604020202020204" pitchFamily="34" charset="0"/>
                        </a:rPr>
                        <a:t>longer explanation</a:t>
                      </a:r>
                      <a:r>
                        <a:rPr lang="en-US" sz="900" b="0" baseline="0" dirty="0">
                          <a:effectLst/>
                          <a:latin typeface="Arial" panose="020B0604020202020204" pitchFamily="34" charset="0"/>
                          <a:cs typeface="Arial" panose="020B0604020202020204" pitchFamily="34" charset="0"/>
                        </a:rPr>
                        <a:t>. </a:t>
                      </a:r>
                      <a:endParaRPr lang="en-US" sz="900" b="0" dirty="0">
                        <a:effectLst/>
                        <a:latin typeface="Arial" panose="020B060402020202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3894104855"/>
                  </a:ext>
                </a:extLst>
              </a:tr>
              <a:tr h="321876">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Certificate</a:t>
                      </a: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“Will participants receive a certificate for training?”</a:t>
                      </a: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gn="ctr">
                        <a:lnSpc>
                          <a:spcPct val="107000"/>
                        </a:lnSpc>
                        <a:spcBef>
                          <a:spcPts val="0"/>
                        </a:spcBef>
                        <a:spcAft>
                          <a:spcPts val="0"/>
                        </a:spcAft>
                      </a:pPr>
                      <a:r>
                        <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gn="ctr">
                        <a:lnSpc>
                          <a:spcPct val="107000"/>
                        </a:lnSpc>
                        <a:spcBef>
                          <a:spcPts val="0"/>
                        </a:spcBef>
                        <a:spcAft>
                          <a:spcPts val="0"/>
                        </a:spcAft>
                      </a:pPr>
                      <a:r>
                        <a:rPr lang="en-US" sz="900" b="0" dirty="0">
                          <a:effectLst/>
                          <a:latin typeface="Arial" panose="020B0604020202020204" pitchFamily="34" charset="0"/>
                          <a:cs typeface="Arial" panose="020B0604020202020204" pitchFamily="34" charset="0"/>
                        </a:rPr>
                        <a:t>Added mechanism for people who</a:t>
                      </a:r>
                      <a:r>
                        <a:rPr lang="en-US" sz="900" b="0" baseline="0" dirty="0">
                          <a:effectLst/>
                          <a:latin typeface="Arial" panose="020B0604020202020204" pitchFamily="34" charset="0"/>
                          <a:cs typeface="Arial" panose="020B0604020202020204" pitchFamily="34" charset="0"/>
                        </a:rPr>
                        <a:t> view </a:t>
                      </a:r>
                      <a:r>
                        <a:rPr lang="en-US" sz="900" b="1" baseline="0" dirty="0">
                          <a:effectLst/>
                          <a:latin typeface="Arial" panose="020B0604020202020204" pitchFamily="34" charset="0"/>
                          <a:cs typeface="Arial" panose="020B0604020202020204" pitchFamily="34" charset="0"/>
                        </a:rPr>
                        <a:t>entire module </a:t>
                      </a:r>
                      <a:r>
                        <a:rPr lang="en-US" sz="900" b="0" baseline="0" dirty="0">
                          <a:effectLst/>
                          <a:latin typeface="Arial" panose="020B0604020202020204" pitchFamily="34" charset="0"/>
                          <a:cs typeface="Arial" panose="020B0604020202020204" pitchFamily="34" charset="0"/>
                        </a:rPr>
                        <a:t>to receive a certificate</a:t>
                      </a:r>
                      <a:endParaRPr lang="en-US" sz="900" b="1" dirty="0">
                        <a:effectLst/>
                        <a:latin typeface="Arial" panose="020B060402020202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extLst>
                  <a:ext uri="{0D108BD9-81ED-4DB2-BD59-A6C34878D82A}">
                    <a16:rowId xmlns:a16="http://schemas.microsoft.com/office/drawing/2014/main" val="21095659"/>
                  </a:ext>
                </a:extLst>
              </a:tr>
              <a:tr h="298803">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Feedback</a:t>
                      </a: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will users provide feedback?”</a:t>
                      </a: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gn="ctr">
                        <a:lnSpc>
                          <a:spcPct val="107000"/>
                        </a:lnSpc>
                        <a:spcBef>
                          <a:spcPts val="0"/>
                        </a:spcBef>
                        <a:spcAft>
                          <a:spcPts val="0"/>
                        </a:spcAft>
                      </a:pPr>
                      <a:r>
                        <a:rPr lang="en-US" sz="900" b="0" dirty="0">
                          <a:effectLst/>
                          <a:latin typeface="Arial" panose="020B0604020202020204" pitchFamily="34" charset="0"/>
                          <a:cs typeface="Arial" panose="020B0604020202020204" pitchFamily="34" charset="0"/>
                        </a:rPr>
                        <a:t>Added a feedback</a:t>
                      </a:r>
                      <a:r>
                        <a:rPr lang="en-US" sz="900" b="0" baseline="0" dirty="0">
                          <a:effectLst/>
                          <a:latin typeface="Arial" panose="020B0604020202020204" pitchFamily="34" charset="0"/>
                          <a:cs typeface="Arial" panose="020B0604020202020204" pitchFamily="34" charset="0"/>
                        </a:rPr>
                        <a:t> mechanism on the hosting website</a:t>
                      </a:r>
                      <a:endParaRPr lang="en-US" sz="900" b="0" dirty="0">
                        <a:effectLst/>
                        <a:latin typeface="Arial" panose="020B060402020202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1671891154"/>
                  </a:ext>
                </a:extLst>
              </a:tr>
              <a:tr h="639271">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Example</a:t>
                      </a:r>
                      <a:r>
                        <a:rPr lang="en-US" sz="900" baseline="0" dirty="0">
                          <a:effectLst/>
                          <a:latin typeface="Arial" panose="020B0604020202020204" pitchFamily="34" charset="0"/>
                          <a:cs typeface="Arial" panose="020B0604020202020204" pitchFamily="34" charset="0"/>
                        </a:rPr>
                        <a:t>s of documents</a:t>
                      </a:r>
                      <a:endParaRPr lang="en-US" sz="900" dirty="0">
                        <a:effectLst/>
                        <a:latin typeface="Arial" panose="020B060402020202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Can you make </a:t>
                      </a: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templates</a:t>
                      </a: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for examples of the different documents you refer to that the monitor should check?”</a:t>
                      </a: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900" b="1"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endParaRPr lang="en-US" sz="9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algn="ctr">
                        <a:lnSpc>
                          <a:spcPct val="107000"/>
                        </a:lnSpc>
                        <a:spcBef>
                          <a:spcPts val="0"/>
                        </a:spcBef>
                        <a:spcAft>
                          <a:spcPts val="0"/>
                        </a:spcAft>
                      </a:pPr>
                      <a:r>
                        <a:rPr lang="en-US" sz="900" b="0" dirty="0">
                          <a:effectLst/>
                          <a:latin typeface="Arial" panose="020B0604020202020204" pitchFamily="34" charset="0"/>
                          <a:cs typeface="Arial" panose="020B0604020202020204" pitchFamily="34" charset="0"/>
                        </a:rPr>
                        <a:t>Going to link module to CRSO </a:t>
                      </a:r>
                      <a:r>
                        <a:rPr lang="en-US" sz="900" b="0" dirty="0" err="1">
                          <a:effectLst/>
                          <a:latin typeface="Arial" panose="020B0604020202020204" pitchFamily="34" charset="0"/>
                          <a:cs typeface="Arial" panose="020B0604020202020204" pitchFamily="34" charset="0"/>
                        </a:rPr>
                        <a:t>Sharepoint</a:t>
                      </a:r>
                      <a:r>
                        <a:rPr lang="en-US" sz="900" b="0" dirty="0">
                          <a:effectLst/>
                          <a:latin typeface="Arial" panose="020B0604020202020204" pitchFamily="34" charset="0"/>
                          <a:cs typeface="Arial" panose="020B0604020202020204" pitchFamily="34" charset="0"/>
                        </a:rPr>
                        <a:t> (CHLA/Candice</a:t>
                      </a:r>
                      <a:r>
                        <a:rPr lang="en-US" sz="900" b="0" baseline="0" dirty="0">
                          <a:effectLst/>
                          <a:latin typeface="Arial" panose="020B0604020202020204" pitchFamily="34" charset="0"/>
                          <a:cs typeface="Arial" panose="020B0604020202020204" pitchFamily="34" charset="0"/>
                        </a:rPr>
                        <a:t> collaboration) which has all of these documents.</a:t>
                      </a:r>
                      <a:endParaRPr lang="en-US" sz="900" b="0" dirty="0">
                        <a:effectLst/>
                        <a:latin typeface="Arial" panose="020B0604020202020204" pitchFamily="34" charset="0"/>
                        <a:cs typeface="Arial" panose="020B0604020202020204" pitchFamily="34" charset="0"/>
                      </a:endParaRPr>
                    </a:p>
                  </a:txBody>
                  <a:tcPr marL="33975" marR="3397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extLst>
                  <a:ext uri="{0D108BD9-81ED-4DB2-BD59-A6C34878D82A}">
                    <a16:rowId xmlns:a16="http://schemas.microsoft.com/office/drawing/2014/main" val="1199437528"/>
                  </a:ext>
                </a:extLst>
              </a:tr>
            </a:tbl>
          </a:graphicData>
        </a:graphic>
      </p:graphicFrame>
    </p:spTree>
    <p:extLst>
      <p:ext uri="{BB962C8B-B14F-4D97-AF65-F5344CB8AC3E}">
        <p14:creationId xmlns:p14="http://schemas.microsoft.com/office/powerpoint/2010/main" val="33029743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F946D05-C3F2-4A3E-A52F-0F1A146EAE6C}"/>
              </a:ext>
            </a:extLst>
          </p:cNvPr>
          <p:cNvGraphicFramePr/>
          <p:nvPr>
            <p:extLst>
              <p:ext uri="{D42A27DB-BD31-4B8C-83A1-F6EECF244321}">
                <p14:modId xmlns:p14="http://schemas.microsoft.com/office/powerpoint/2010/main" val="3371521318"/>
              </p:ext>
            </p:extLst>
          </p:nvPr>
        </p:nvGraphicFramePr>
        <p:xfrm>
          <a:off x="123402" y="-304800"/>
          <a:ext cx="8895907" cy="6474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03364" y="2647201"/>
            <a:ext cx="2006436" cy="1484210"/>
          </a:xfrm>
          <a:prstGeom prst="rect">
            <a:avLst/>
          </a:prstGeom>
          <a:solidFill>
            <a:sysClr val="window" lastClr="FFFFFF">
              <a:lumMod val="75000"/>
            </a:sysClr>
          </a:solidFill>
          <a:ln w="25400" cap="flat" cmpd="sng" algn="ctr">
            <a:solidFill>
              <a:sysClr val="windowText" lastClr="000000">
                <a:lumMod val="75000"/>
                <a:lumOff val="25000"/>
              </a:sysClr>
            </a:solidFill>
            <a:prstDash val="solid"/>
          </a:ln>
          <a:effectLst/>
        </p:spPr>
        <p:txBody>
          <a:bodyPr rtlCol="0" anchor="ctr"/>
          <a:lstStyle/>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depth description of concepts </a:t>
            </a:r>
          </a:p>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Expands on regulations</a:t>
            </a:r>
          </a:p>
        </p:txBody>
      </p:sp>
      <p:sp>
        <p:nvSpPr>
          <p:cNvPr id="6" name="Rectangle 5"/>
          <p:cNvSpPr/>
          <p:nvPr/>
        </p:nvSpPr>
        <p:spPr>
          <a:xfrm>
            <a:off x="203364" y="2345872"/>
            <a:ext cx="2006437" cy="358870"/>
          </a:xfrm>
          <a:prstGeom prst="rect">
            <a:avLst/>
          </a:prstGeom>
          <a:solidFill>
            <a:sysClr val="windowText" lastClr="000000">
              <a:lumMod val="75000"/>
              <a:lumOff val="25000"/>
            </a:sysClr>
          </a:solidFill>
          <a:ln w="25400" cap="flat" cmpd="sng" algn="ctr">
            <a:solidFill>
              <a:sysClr val="windowText" lastClr="000000">
                <a:lumMod val="75000"/>
                <a:lumOff val="2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Module</a:t>
            </a:r>
          </a:p>
        </p:txBody>
      </p:sp>
      <p:sp>
        <p:nvSpPr>
          <p:cNvPr id="8" name="Rectangle 7"/>
          <p:cNvSpPr/>
          <p:nvPr/>
        </p:nvSpPr>
        <p:spPr>
          <a:xfrm>
            <a:off x="2209800" y="3365051"/>
            <a:ext cx="2041072" cy="1435549"/>
          </a:xfrm>
          <a:prstGeom prst="rect">
            <a:avLst/>
          </a:prstGeom>
          <a:solidFill>
            <a:sysClr val="window" lastClr="FFFFFF">
              <a:lumMod val="75000"/>
            </a:sysClr>
          </a:solidFill>
          <a:ln w="25400" cap="flat" cmpd="sng" algn="ctr">
            <a:solidFill>
              <a:sysClr val="windowText" lastClr="000000">
                <a:lumMod val="75000"/>
                <a:lumOff val="25000"/>
              </a:sysClr>
            </a:solidFill>
            <a:prstDash val="solid"/>
          </a:ln>
          <a:effectLst/>
        </p:spPr>
        <p:txBody>
          <a:bodyPr rtlCol="0" anchor="ctr"/>
          <a:lstStyle/>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depth description of concepts</a:t>
            </a:r>
          </a:p>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Expands on regulations</a:t>
            </a:r>
          </a:p>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Includes case studies on  advanced concepts like CAPA and central monitoring </a:t>
            </a:r>
          </a:p>
        </p:txBody>
      </p:sp>
      <p:sp>
        <p:nvSpPr>
          <p:cNvPr id="9" name="Rectangle 8"/>
          <p:cNvSpPr/>
          <p:nvPr/>
        </p:nvSpPr>
        <p:spPr>
          <a:xfrm>
            <a:off x="2209800" y="3192737"/>
            <a:ext cx="2041072" cy="358870"/>
          </a:xfrm>
          <a:prstGeom prst="rect">
            <a:avLst/>
          </a:prstGeom>
          <a:solidFill>
            <a:sysClr val="windowText" lastClr="000000">
              <a:lumMod val="75000"/>
              <a:lumOff val="25000"/>
            </a:sysClr>
          </a:solidFill>
          <a:ln w="25400" cap="flat" cmpd="sng" algn="ctr">
            <a:solidFill>
              <a:sysClr val="windowText" lastClr="000000">
                <a:lumMod val="75000"/>
                <a:lumOff val="2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Module</a:t>
            </a:r>
          </a:p>
        </p:txBody>
      </p:sp>
      <p:sp>
        <p:nvSpPr>
          <p:cNvPr id="10" name="Rectangle 9"/>
          <p:cNvSpPr/>
          <p:nvPr/>
        </p:nvSpPr>
        <p:spPr>
          <a:xfrm>
            <a:off x="4251169" y="3506436"/>
            <a:ext cx="2006138" cy="1751363"/>
          </a:xfrm>
          <a:prstGeom prst="rect">
            <a:avLst/>
          </a:prstGeom>
          <a:solidFill>
            <a:sysClr val="window" lastClr="FFFFFF">
              <a:lumMod val="75000"/>
            </a:sysClr>
          </a:solidFill>
          <a:ln w="25400" cap="flat" cmpd="sng" algn="ctr">
            <a:solidFill>
              <a:sysClr val="windowText" lastClr="000000">
                <a:lumMod val="75000"/>
                <a:lumOff val="25000"/>
              </a:sysClr>
            </a:solidFill>
            <a:prstDash val="solid"/>
          </a:ln>
          <a:effectLst/>
        </p:spPr>
        <p:txBody>
          <a:bodyPr rtlCol="0" anchor="ctr"/>
          <a:lstStyle/>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Practical examples with how to ensure/verify</a:t>
            </a:r>
          </a:p>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example, in-depth descriptions of how monitors can verify data standards (ALCOA+CCEA)</a:t>
            </a:r>
          </a:p>
        </p:txBody>
      </p:sp>
      <p:sp>
        <p:nvSpPr>
          <p:cNvPr id="11" name="Rectangle 10"/>
          <p:cNvSpPr/>
          <p:nvPr/>
        </p:nvSpPr>
        <p:spPr>
          <a:xfrm>
            <a:off x="4263638" y="3352800"/>
            <a:ext cx="1993669" cy="358870"/>
          </a:xfrm>
          <a:prstGeom prst="rect">
            <a:avLst/>
          </a:prstGeom>
          <a:solidFill>
            <a:sysClr val="windowText" lastClr="000000">
              <a:lumMod val="75000"/>
              <a:lumOff val="25000"/>
            </a:sysClr>
          </a:solidFill>
          <a:ln w="25400" cap="flat" cmpd="sng" algn="ctr">
            <a:solidFill>
              <a:sysClr val="windowText" lastClr="000000">
                <a:lumMod val="75000"/>
                <a:lumOff val="2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Module</a:t>
            </a:r>
          </a:p>
        </p:txBody>
      </p:sp>
      <p:sp>
        <p:nvSpPr>
          <p:cNvPr id="12" name="Rectangle 11"/>
          <p:cNvSpPr/>
          <p:nvPr/>
        </p:nvSpPr>
        <p:spPr>
          <a:xfrm>
            <a:off x="6269776" y="3830083"/>
            <a:ext cx="2036023" cy="2951717"/>
          </a:xfrm>
          <a:prstGeom prst="rect">
            <a:avLst/>
          </a:prstGeom>
          <a:solidFill>
            <a:sysClr val="window" lastClr="FFFFFF">
              <a:lumMod val="75000"/>
            </a:sysClr>
          </a:solidFill>
          <a:ln w="25400" cap="flat" cmpd="sng" algn="ctr">
            <a:solidFill>
              <a:sysClr val="windowText" lastClr="000000">
                <a:lumMod val="75000"/>
                <a:lumOff val="25000"/>
              </a:sysClr>
            </a:solidFill>
            <a:prstDash val="solid"/>
          </a:ln>
          <a:effectLst/>
        </p:spPr>
        <p:txBody>
          <a:bodyPr rtlCol="0" anchor="ctr"/>
          <a:lstStyle/>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Includes 9 in-depth case studies</a:t>
            </a:r>
          </a:p>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Incorporates FDA warning letters into case studies</a:t>
            </a:r>
          </a:p>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Incorporates Department of    Health &amp; Human Services NIH letter into case studies (for   studies that may not be regulated FDA, but are grant funded) </a:t>
            </a:r>
          </a:p>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Discusses monitors at academic institutions (pools of CRCs cross-monitoring studies they do not coordinate</a:t>
            </a:r>
          </a:p>
          <a:p>
            <a:pPr marL="171450" marR="0" lvl="0" indent="-171450" defTabSz="914400" eaLnBrk="1" fontAlgn="auto" latinLnBrk="0" hangingPunct="1">
              <a:lnSpc>
                <a:spcPct val="100000"/>
              </a:lnSpc>
              <a:spcBef>
                <a:spcPts val="0"/>
              </a:spcBef>
              <a:spcAft>
                <a:spcPts val="0"/>
              </a:spcAft>
              <a:buClrTx/>
              <a:buSzTx/>
              <a:buFontTx/>
              <a:buChar char="-"/>
              <a:tabLst/>
              <a:defRPr/>
            </a:pPr>
            <a:r>
              <a:rPr kumimoji="0" lang="en-US" sz="9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Discusses how monitoring could have prevented issues like warning letters, not just monitoring steps</a:t>
            </a:r>
          </a:p>
        </p:txBody>
      </p:sp>
      <p:sp>
        <p:nvSpPr>
          <p:cNvPr id="13" name="Rectangle 12"/>
          <p:cNvSpPr/>
          <p:nvPr/>
        </p:nvSpPr>
        <p:spPr>
          <a:xfrm>
            <a:off x="6269776" y="3471213"/>
            <a:ext cx="2036023" cy="358870"/>
          </a:xfrm>
          <a:prstGeom prst="rect">
            <a:avLst/>
          </a:prstGeom>
          <a:solidFill>
            <a:sysClr val="windowText" lastClr="000000">
              <a:lumMod val="75000"/>
              <a:lumOff val="25000"/>
            </a:sysClr>
          </a:solidFill>
          <a:ln w="25400" cap="flat" cmpd="sng" algn="ctr">
            <a:solidFill>
              <a:sysClr val="windowText" lastClr="000000">
                <a:lumMod val="75000"/>
                <a:lumOff val="2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Module</a:t>
            </a:r>
          </a:p>
        </p:txBody>
      </p:sp>
      <p:sp>
        <p:nvSpPr>
          <p:cNvPr id="14" name="Title 1"/>
          <p:cNvSpPr>
            <a:spLocks noGrp="1"/>
          </p:cNvSpPr>
          <p:nvPr>
            <p:ph type="title"/>
          </p:nvPr>
        </p:nvSpPr>
        <p:spPr>
          <a:xfrm>
            <a:off x="250698" y="-196816"/>
            <a:ext cx="7886700" cy="1325563"/>
          </a:xfrm>
        </p:spPr>
        <p:txBody>
          <a:bodyPr>
            <a:normAutofit/>
          </a:bodyPr>
          <a:lstStyle/>
          <a:p>
            <a:r>
              <a:rPr lang="en-US" sz="3600" dirty="0"/>
              <a:t>Training for monitoring</a:t>
            </a:r>
          </a:p>
        </p:txBody>
      </p:sp>
    </p:spTree>
    <p:extLst>
      <p:ext uri="{BB962C8B-B14F-4D97-AF65-F5344CB8AC3E}">
        <p14:creationId xmlns:p14="http://schemas.microsoft.com/office/powerpoint/2010/main" val="3606821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DCFDC"/>
                </a:solidFill>
              </a:rPr>
              <a:t>Agenda</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bg2">
                    <a:lumMod val="90000"/>
                  </a:schemeClr>
                </a:solidFill>
              </a:rPr>
              <a:t>Definitions and roles </a:t>
            </a:r>
          </a:p>
          <a:p>
            <a:pPr marL="514350" indent="-514350">
              <a:buFont typeface="+mj-lt"/>
              <a:buAutoNum type="arabicPeriod"/>
            </a:pPr>
            <a:r>
              <a:rPr lang="en-US" dirty="0">
                <a:solidFill>
                  <a:schemeClr val="bg2">
                    <a:lumMod val="90000"/>
                  </a:schemeClr>
                </a:solidFill>
              </a:rPr>
              <a:t>Gaps in training at academic institutions</a:t>
            </a:r>
          </a:p>
          <a:p>
            <a:pPr marL="514350" indent="-514350">
              <a:buFont typeface="+mj-lt"/>
              <a:buAutoNum type="arabicPeriod"/>
            </a:pPr>
            <a:r>
              <a:rPr lang="en-US" dirty="0">
                <a:solidFill>
                  <a:schemeClr val="bg2">
                    <a:lumMod val="90000"/>
                  </a:schemeClr>
                </a:solidFill>
              </a:rPr>
              <a:t>Monitoring module development </a:t>
            </a:r>
          </a:p>
          <a:p>
            <a:pPr marL="514350" indent="-514350">
              <a:buFont typeface="+mj-lt"/>
              <a:buAutoNum type="arabicPeriod"/>
            </a:pPr>
            <a:r>
              <a:rPr lang="en-US" dirty="0"/>
              <a:t>Live demo </a:t>
            </a:r>
          </a:p>
          <a:p>
            <a:pPr marL="514350" indent="-514350">
              <a:buFont typeface="+mj-lt"/>
              <a:buAutoNum type="arabicPeriod"/>
            </a:pPr>
            <a:r>
              <a:rPr lang="en-US" dirty="0">
                <a:solidFill>
                  <a:schemeClr val="bg2">
                    <a:lumMod val="90000"/>
                  </a:schemeClr>
                </a:solidFill>
              </a:rPr>
              <a:t>Next steps </a:t>
            </a:r>
          </a:p>
          <a:p>
            <a:pPr marL="514350" indent="-514350">
              <a:buFont typeface="+mj-lt"/>
              <a:buAutoNum type="arabicPeriod"/>
            </a:pPr>
            <a:r>
              <a:rPr lang="en-US" dirty="0">
                <a:solidFill>
                  <a:schemeClr val="bg2">
                    <a:lumMod val="90000"/>
                  </a:schemeClr>
                </a:solidFill>
              </a:rPr>
              <a:t>Discussion</a:t>
            </a:r>
          </a:p>
        </p:txBody>
      </p:sp>
    </p:spTree>
    <p:extLst>
      <p:ext uri="{BB962C8B-B14F-4D97-AF65-F5344CB8AC3E}">
        <p14:creationId xmlns:p14="http://schemas.microsoft.com/office/powerpoint/2010/main" val="27485120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pPr marL="514350" indent="-514350">
              <a:buFont typeface="+mj-lt"/>
              <a:buAutoNum type="arabicPeriod"/>
            </a:pPr>
            <a:r>
              <a:rPr lang="en-US" dirty="0"/>
              <a:t>Definitions and roles </a:t>
            </a:r>
          </a:p>
          <a:p>
            <a:pPr marL="514350" indent="-514350">
              <a:buFont typeface="+mj-lt"/>
              <a:buAutoNum type="arabicPeriod"/>
            </a:pPr>
            <a:r>
              <a:rPr lang="en-US" dirty="0"/>
              <a:t>Gaps in training at academic institutions</a:t>
            </a:r>
          </a:p>
          <a:p>
            <a:pPr marL="514350" indent="-514350">
              <a:buFont typeface="+mj-lt"/>
              <a:buAutoNum type="arabicPeriod"/>
            </a:pPr>
            <a:r>
              <a:rPr lang="en-US" dirty="0"/>
              <a:t>Monitoring module development </a:t>
            </a:r>
          </a:p>
          <a:p>
            <a:pPr marL="514350" indent="-514350">
              <a:buFont typeface="+mj-lt"/>
              <a:buAutoNum type="arabicPeriod"/>
            </a:pPr>
            <a:r>
              <a:rPr lang="en-US" dirty="0"/>
              <a:t>Live demo </a:t>
            </a:r>
          </a:p>
          <a:p>
            <a:pPr marL="514350" indent="-514350">
              <a:buFont typeface="+mj-lt"/>
              <a:buAutoNum type="arabicPeriod"/>
            </a:pPr>
            <a:r>
              <a:rPr lang="en-US" dirty="0"/>
              <a:t>Next steps </a:t>
            </a:r>
          </a:p>
          <a:p>
            <a:pPr marL="514350" indent="-514350">
              <a:buFont typeface="+mj-lt"/>
              <a:buAutoNum type="arabicPeriod"/>
            </a:pPr>
            <a:r>
              <a:rPr lang="en-US" dirty="0"/>
              <a:t>Discussion</a:t>
            </a:r>
          </a:p>
        </p:txBody>
      </p:sp>
    </p:spTree>
    <p:extLst>
      <p:ext uri="{BB962C8B-B14F-4D97-AF65-F5344CB8AC3E}">
        <p14:creationId xmlns:p14="http://schemas.microsoft.com/office/powerpoint/2010/main" val="20376172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358" y="1073382"/>
            <a:ext cx="8548383" cy="4351338"/>
          </a:xfrm>
        </p:spPr>
        <p:txBody>
          <a:bodyPr>
            <a:noAutofit/>
          </a:bodyPr>
          <a:lstStyle/>
          <a:p>
            <a:pPr marL="514350" indent="-514350">
              <a:buFont typeface="+mj-lt"/>
              <a:buAutoNum type="arabicPeriod"/>
            </a:pPr>
            <a:r>
              <a:rPr lang="en-US" sz="2400" dirty="0"/>
              <a:t>Go to: </a:t>
            </a:r>
            <a:r>
              <a:rPr lang="en-US" sz="2400" dirty="0">
                <a:hlinkClick r:id="rId3"/>
              </a:rPr>
              <a:t>https://uscregsci.remote-learner.net/login/index.php</a:t>
            </a:r>
            <a:endParaRPr lang="en-US" sz="2400" dirty="0"/>
          </a:p>
          <a:p>
            <a:pPr marL="514350" indent="-514350">
              <a:buFont typeface="+mj-lt"/>
              <a:buAutoNum type="arabicPeriod"/>
            </a:pPr>
            <a:r>
              <a:rPr lang="en-US" sz="2400" dirty="0"/>
              <a:t>Click </a:t>
            </a:r>
            <a:r>
              <a:rPr lang="en-US" sz="2400" i="1" dirty="0"/>
              <a:t>create new account</a:t>
            </a:r>
            <a:r>
              <a:rPr lang="en-US" sz="2400" dirty="0"/>
              <a:t> (right-hand side)</a:t>
            </a:r>
          </a:p>
          <a:p>
            <a:pPr marL="514350" indent="-514350">
              <a:buFont typeface="+mj-lt"/>
              <a:buAutoNum type="arabicPeriod"/>
            </a:pPr>
            <a:r>
              <a:rPr lang="en-US" sz="2400" dirty="0"/>
              <a:t>Type in your information and click </a:t>
            </a:r>
            <a:r>
              <a:rPr lang="en-US" sz="2400" i="1" dirty="0"/>
              <a:t>Create my new account </a:t>
            </a:r>
            <a:r>
              <a:rPr lang="en-US" sz="2400" dirty="0"/>
              <a:t>(bottom of page)</a:t>
            </a:r>
            <a:endParaRPr lang="en-US" sz="2400" i="1" dirty="0"/>
          </a:p>
          <a:p>
            <a:pPr marL="514350" indent="-514350">
              <a:buFont typeface="+mj-lt"/>
              <a:buAutoNum type="arabicPeriod"/>
            </a:pPr>
            <a:r>
              <a:rPr lang="en-US" sz="2400" dirty="0"/>
              <a:t>Open your email and click the link to confirm your account</a:t>
            </a:r>
          </a:p>
          <a:p>
            <a:pPr marL="514350" indent="-514350">
              <a:buFont typeface="+mj-lt"/>
              <a:buAutoNum type="arabicPeriod"/>
            </a:pPr>
            <a:r>
              <a:rPr lang="en-US" sz="2400" dirty="0"/>
              <a:t>Click </a:t>
            </a:r>
            <a:r>
              <a:rPr lang="en-US" sz="2400" i="1" dirty="0"/>
              <a:t>courses</a:t>
            </a:r>
            <a:r>
              <a:rPr lang="en-US" sz="2400" dirty="0"/>
              <a:t> (middle of page)</a:t>
            </a:r>
          </a:p>
          <a:p>
            <a:pPr marL="514350" indent="-514350">
              <a:buFont typeface="+mj-lt"/>
              <a:buAutoNum type="arabicPeriod"/>
            </a:pPr>
            <a:r>
              <a:rPr lang="en-US" sz="2400" dirty="0"/>
              <a:t>Scroll down (a little) and click </a:t>
            </a:r>
            <a:r>
              <a:rPr lang="en-US" sz="2400" i="1" dirty="0"/>
              <a:t>Module 1 – Clinical Trial Monitoring</a:t>
            </a:r>
          </a:p>
          <a:p>
            <a:pPr marL="514350" indent="-514350">
              <a:buFont typeface="+mj-lt"/>
              <a:buAutoNum type="arabicPeriod"/>
            </a:pPr>
            <a:r>
              <a:rPr lang="en-US" sz="2400" dirty="0"/>
              <a:t>Click </a:t>
            </a:r>
            <a:r>
              <a:rPr lang="en-US" sz="2400" i="1" dirty="0" err="1"/>
              <a:t>Enrol</a:t>
            </a:r>
            <a:r>
              <a:rPr lang="en-US" sz="2400" i="1" dirty="0"/>
              <a:t> me </a:t>
            </a:r>
            <a:r>
              <a:rPr lang="en-US" sz="2400" dirty="0"/>
              <a:t>(middle of page) </a:t>
            </a:r>
            <a:r>
              <a:rPr lang="en-US" sz="2400" b="1" dirty="0"/>
              <a:t/>
            </a:r>
            <a:br>
              <a:rPr lang="en-US" sz="2400" b="1" dirty="0"/>
            </a:br>
            <a:r>
              <a:rPr lang="en-US" sz="2400" b="1" dirty="0" smtClean="0"/>
              <a:t>You do not need a password; </a:t>
            </a:r>
            <a:r>
              <a:rPr lang="en-US" sz="2400" b="1" dirty="0"/>
              <a:t>o</a:t>
            </a:r>
            <a:r>
              <a:rPr lang="en-US" sz="2400" b="1" dirty="0" smtClean="0"/>
              <a:t>nce you click </a:t>
            </a:r>
            <a:br>
              <a:rPr lang="en-US" sz="2400" b="1" dirty="0" smtClean="0"/>
            </a:br>
            <a:r>
              <a:rPr lang="en-US" sz="2400" b="1" i="1" dirty="0" err="1" smtClean="0"/>
              <a:t>Enrol</a:t>
            </a:r>
            <a:r>
              <a:rPr lang="en-US" sz="2400" b="1" i="1" dirty="0" smtClean="0"/>
              <a:t> me</a:t>
            </a:r>
            <a:r>
              <a:rPr lang="en-US" sz="2400" b="1" dirty="0" smtClean="0"/>
              <a:t>, you will be directed to the module. </a:t>
            </a:r>
            <a:endParaRPr lang="en-US" sz="2400" dirty="0"/>
          </a:p>
        </p:txBody>
      </p:sp>
      <p:sp>
        <p:nvSpPr>
          <p:cNvPr id="5" name="Title 1"/>
          <p:cNvSpPr txBox="1">
            <a:spLocks/>
          </p:cNvSpPr>
          <p:nvPr/>
        </p:nvSpPr>
        <p:spPr>
          <a:xfrm>
            <a:off x="403098" y="221594"/>
            <a:ext cx="7886700" cy="1325563"/>
          </a:xfrm>
          <a:prstGeom prst="rect">
            <a:avLst/>
          </a:prstGeom>
        </p:spPr>
        <p:txBody>
          <a:bodyPr/>
          <a:lstStyle>
            <a:lvl1pPr algn="l" defTabSz="914400" rtl="0" eaLnBrk="1" latinLnBrk="0" hangingPunct="1">
              <a:lnSpc>
                <a:spcPct val="90000"/>
              </a:lnSpc>
              <a:spcBef>
                <a:spcPct val="0"/>
              </a:spcBef>
              <a:buNone/>
              <a:defRPr sz="4400" kern="1200">
                <a:solidFill>
                  <a:srgbClr val="B30838"/>
                </a:solidFill>
                <a:latin typeface="Arial" charset="0"/>
                <a:ea typeface="Arial" charset="0"/>
                <a:cs typeface="Arial" charset="0"/>
              </a:defRPr>
            </a:lvl1pPr>
          </a:lstStyle>
          <a:p>
            <a:r>
              <a:rPr lang="en-US" dirty="0"/>
              <a:t>Accessing the module</a:t>
            </a:r>
          </a:p>
        </p:txBody>
      </p:sp>
    </p:spTree>
    <p:extLst>
      <p:ext uri="{BB962C8B-B14F-4D97-AF65-F5344CB8AC3E}">
        <p14:creationId xmlns:p14="http://schemas.microsoft.com/office/powerpoint/2010/main" val="5080454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DCFDC"/>
                </a:solidFill>
              </a:rPr>
              <a:t>Agenda</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bg2">
                    <a:lumMod val="90000"/>
                  </a:schemeClr>
                </a:solidFill>
              </a:rPr>
              <a:t>Definitions and roles </a:t>
            </a:r>
          </a:p>
          <a:p>
            <a:pPr marL="514350" indent="-514350">
              <a:buFont typeface="+mj-lt"/>
              <a:buAutoNum type="arabicPeriod"/>
            </a:pPr>
            <a:r>
              <a:rPr lang="en-US" dirty="0">
                <a:solidFill>
                  <a:schemeClr val="bg2">
                    <a:lumMod val="90000"/>
                  </a:schemeClr>
                </a:solidFill>
              </a:rPr>
              <a:t>Gaps in training at academic institutions</a:t>
            </a:r>
          </a:p>
          <a:p>
            <a:pPr marL="514350" indent="-514350">
              <a:buFont typeface="+mj-lt"/>
              <a:buAutoNum type="arabicPeriod"/>
            </a:pPr>
            <a:r>
              <a:rPr lang="en-US" dirty="0">
                <a:solidFill>
                  <a:schemeClr val="bg2">
                    <a:lumMod val="90000"/>
                  </a:schemeClr>
                </a:solidFill>
              </a:rPr>
              <a:t>Monitoring module development </a:t>
            </a:r>
          </a:p>
          <a:p>
            <a:pPr marL="514350" indent="-514350">
              <a:buFont typeface="+mj-lt"/>
              <a:buAutoNum type="arabicPeriod"/>
            </a:pPr>
            <a:r>
              <a:rPr lang="en-US" dirty="0">
                <a:solidFill>
                  <a:schemeClr val="bg2">
                    <a:lumMod val="90000"/>
                  </a:schemeClr>
                </a:solidFill>
              </a:rPr>
              <a:t>Live demo </a:t>
            </a:r>
          </a:p>
          <a:p>
            <a:pPr marL="514350" indent="-514350">
              <a:buFont typeface="+mj-lt"/>
              <a:buAutoNum type="arabicPeriod"/>
            </a:pPr>
            <a:r>
              <a:rPr lang="en-US" dirty="0"/>
              <a:t>Next steps </a:t>
            </a:r>
          </a:p>
          <a:p>
            <a:pPr marL="514350" indent="-514350">
              <a:buFont typeface="+mj-lt"/>
              <a:buAutoNum type="arabicPeriod"/>
            </a:pPr>
            <a:r>
              <a:rPr lang="en-US" dirty="0">
                <a:solidFill>
                  <a:schemeClr val="bg2">
                    <a:lumMod val="90000"/>
                  </a:schemeClr>
                </a:solidFill>
              </a:rPr>
              <a:t>Discussion</a:t>
            </a:r>
          </a:p>
        </p:txBody>
      </p:sp>
    </p:spTree>
    <p:extLst>
      <p:ext uri="{BB962C8B-B14F-4D97-AF65-F5344CB8AC3E}">
        <p14:creationId xmlns:p14="http://schemas.microsoft.com/office/powerpoint/2010/main" val="22939278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485" y="1597084"/>
            <a:ext cx="8199249" cy="4351338"/>
          </a:xfrm>
        </p:spPr>
        <p:txBody>
          <a:bodyPr>
            <a:normAutofit/>
          </a:bodyPr>
          <a:lstStyle/>
          <a:p>
            <a:r>
              <a:rPr lang="en-US" sz="2400" dirty="0"/>
              <a:t>Disseminate</a:t>
            </a:r>
          </a:p>
          <a:p>
            <a:r>
              <a:rPr lang="en-US" sz="2400" dirty="0"/>
              <a:t>Study dissemination and implementation</a:t>
            </a:r>
          </a:p>
          <a:p>
            <a:r>
              <a:rPr lang="en-US" sz="2400" dirty="0"/>
              <a:t>Create Module 2 – auditing </a:t>
            </a:r>
            <a:br>
              <a:rPr lang="en-US" sz="2400" dirty="0"/>
            </a:br>
            <a:r>
              <a:rPr lang="en-US" sz="2400" dirty="0"/>
              <a:t>            Module 3 – site readiness for FDA inspections</a:t>
            </a:r>
          </a:p>
          <a:p>
            <a:r>
              <a:rPr lang="en-US" sz="2400" dirty="0"/>
              <a:t>Continue to explore training gaps </a:t>
            </a:r>
          </a:p>
          <a:p>
            <a:r>
              <a:rPr lang="en-US" sz="2400" dirty="0"/>
              <a:t>Search for collaborators</a:t>
            </a:r>
          </a:p>
        </p:txBody>
      </p:sp>
      <p:sp>
        <p:nvSpPr>
          <p:cNvPr id="5" name="Title 1"/>
          <p:cNvSpPr txBox="1">
            <a:spLocks/>
          </p:cNvSpPr>
          <p:nvPr/>
        </p:nvSpPr>
        <p:spPr>
          <a:xfrm>
            <a:off x="403098" y="371222"/>
            <a:ext cx="7886700" cy="1325563"/>
          </a:xfrm>
          <a:prstGeom prst="rect">
            <a:avLst/>
          </a:prstGeom>
        </p:spPr>
        <p:txBody>
          <a:bodyPr/>
          <a:lstStyle>
            <a:lvl1pPr algn="l" defTabSz="914400" rtl="0" eaLnBrk="1" latinLnBrk="0" hangingPunct="1">
              <a:lnSpc>
                <a:spcPct val="90000"/>
              </a:lnSpc>
              <a:spcBef>
                <a:spcPct val="0"/>
              </a:spcBef>
              <a:buNone/>
              <a:defRPr sz="4400" kern="1200">
                <a:solidFill>
                  <a:srgbClr val="B30838"/>
                </a:solidFill>
                <a:latin typeface="Arial" charset="0"/>
                <a:ea typeface="Arial" charset="0"/>
                <a:cs typeface="Arial" charset="0"/>
              </a:defRPr>
            </a:lvl1pPr>
          </a:lstStyle>
          <a:p>
            <a:r>
              <a:rPr lang="en-US" dirty="0"/>
              <a:t>Future activities</a:t>
            </a:r>
          </a:p>
        </p:txBody>
      </p:sp>
    </p:spTree>
    <p:extLst>
      <p:ext uri="{BB962C8B-B14F-4D97-AF65-F5344CB8AC3E}">
        <p14:creationId xmlns:p14="http://schemas.microsoft.com/office/powerpoint/2010/main" val="42595647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DCFDC"/>
                </a:solidFill>
              </a:rPr>
              <a:t>Agenda</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bg2">
                    <a:lumMod val="90000"/>
                  </a:schemeClr>
                </a:solidFill>
              </a:rPr>
              <a:t>Definitions and roles </a:t>
            </a:r>
          </a:p>
          <a:p>
            <a:pPr marL="514350" indent="-514350">
              <a:buFont typeface="+mj-lt"/>
              <a:buAutoNum type="arabicPeriod"/>
            </a:pPr>
            <a:r>
              <a:rPr lang="en-US" dirty="0">
                <a:solidFill>
                  <a:schemeClr val="bg2">
                    <a:lumMod val="90000"/>
                  </a:schemeClr>
                </a:solidFill>
              </a:rPr>
              <a:t>Gaps in training at academic institutions</a:t>
            </a:r>
          </a:p>
          <a:p>
            <a:pPr marL="514350" indent="-514350">
              <a:buFont typeface="+mj-lt"/>
              <a:buAutoNum type="arabicPeriod"/>
            </a:pPr>
            <a:r>
              <a:rPr lang="en-US" dirty="0">
                <a:solidFill>
                  <a:schemeClr val="bg2">
                    <a:lumMod val="90000"/>
                  </a:schemeClr>
                </a:solidFill>
              </a:rPr>
              <a:t>Monitoring module development </a:t>
            </a:r>
          </a:p>
          <a:p>
            <a:pPr marL="514350" indent="-514350">
              <a:buFont typeface="+mj-lt"/>
              <a:buAutoNum type="arabicPeriod"/>
            </a:pPr>
            <a:r>
              <a:rPr lang="en-US" dirty="0">
                <a:solidFill>
                  <a:schemeClr val="bg2">
                    <a:lumMod val="90000"/>
                  </a:schemeClr>
                </a:solidFill>
              </a:rPr>
              <a:t>Live demo </a:t>
            </a:r>
          </a:p>
          <a:p>
            <a:pPr marL="514350" indent="-514350">
              <a:buFont typeface="+mj-lt"/>
              <a:buAutoNum type="arabicPeriod"/>
            </a:pPr>
            <a:r>
              <a:rPr lang="en-US" dirty="0">
                <a:solidFill>
                  <a:schemeClr val="bg2">
                    <a:lumMod val="90000"/>
                  </a:schemeClr>
                </a:solidFill>
              </a:rPr>
              <a:t>Next steps </a:t>
            </a:r>
          </a:p>
          <a:p>
            <a:pPr marL="514350" indent="-514350">
              <a:buFont typeface="+mj-lt"/>
              <a:buAutoNum type="arabicPeriod"/>
            </a:pPr>
            <a:r>
              <a:rPr lang="en-US" dirty="0"/>
              <a:t>Discussion</a:t>
            </a:r>
          </a:p>
        </p:txBody>
      </p:sp>
    </p:spTree>
    <p:extLst>
      <p:ext uri="{BB962C8B-B14F-4D97-AF65-F5344CB8AC3E}">
        <p14:creationId xmlns:p14="http://schemas.microsoft.com/office/powerpoint/2010/main" val="16091978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03098" y="371222"/>
            <a:ext cx="7886700" cy="1325563"/>
          </a:xfrm>
          <a:prstGeom prst="rect">
            <a:avLst/>
          </a:prstGeom>
        </p:spPr>
        <p:txBody>
          <a:bodyPr/>
          <a:lstStyle>
            <a:lvl1pPr algn="l" defTabSz="914400" rtl="0" eaLnBrk="1" latinLnBrk="0" hangingPunct="1">
              <a:lnSpc>
                <a:spcPct val="90000"/>
              </a:lnSpc>
              <a:spcBef>
                <a:spcPct val="0"/>
              </a:spcBef>
              <a:buNone/>
              <a:defRPr sz="4400" kern="1200">
                <a:solidFill>
                  <a:srgbClr val="B30838"/>
                </a:solidFill>
                <a:latin typeface="Arial" charset="0"/>
                <a:ea typeface="Arial" charset="0"/>
                <a:cs typeface="Arial" charset="0"/>
              </a:defRPr>
            </a:lvl1pPr>
          </a:lstStyle>
          <a:p>
            <a:r>
              <a:rPr lang="en-US" dirty="0"/>
              <a:t>Thank you! </a:t>
            </a:r>
          </a:p>
        </p:txBody>
      </p:sp>
      <p:pic>
        <p:nvPicPr>
          <p:cNvPr id="9" name="Picture 2" descr="Image result for nancy pire smerkani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7067" y="1929030"/>
            <a:ext cx="1715247" cy="146081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
          <p:cNvSpPr txBox="1">
            <a:spLocks/>
          </p:cNvSpPr>
          <p:nvPr/>
        </p:nvSpPr>
        <p:spPr>
          <a:xfrm>
            <a:off x="3691888" y="5304228"/>
            <a:ext cx="2939739" cy="5080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a:solidFill>
                  <a:srgbClr val="800000"/>
                </a:solidFill>
                <a:latin typeface="Arial" panose="020B0604020202020204" pitchFamily="34" charset="0"/>
                <a:cs typeface="Arial" panose="020B0604020202020204" pitchFamily="34" charset="0"/>
              </a:rPr>
              <a:t>SC CTSI </a:t>
            </a:r>
            <a:r>
              <a:rPr lang="en-US"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hlinkClick r:id="rId4"/>
              </a:rPr>
              <a:t>www.sc-ctsi.org</a:t>
            </a:r>
            <a:endParaRPr lang="en-US" sz="1200" dirty="0">
              <a:latin typeface="Arial" panose="020B0604020202020204" pitchFamily="34" charset="0"/>
              <a:cs typeface="Arial" panose="020B0604020202020204" pitchFamily="34" charset="0"/>
            </a:endParaRPr>
          </a:p>
        </p:txBody>
      </p:sp>
      <p:sp>
        <p:nvSpPr>
          <p:cNvPr id="15" name="Text Placeholder 2"/>
          <p:cNvSpPr txBox="1">
            <a:spLocks/>
          </p:cNvSpPr>
          <p:nvPr/>
        </p:nvSpPr>
        <p:spPr>
          <a:xfrm>
            <a:off x="167502" y="5304228"/>
            <a:ext cx="4444423" cy="381000"/>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buFont typeface="Arial" pitchFamily="34" charset="0"/>
              <a:buNone/>
              <a:defRPr sz="1400" kern="1200">
                <a:solidFill>
                  <a:schemeClr val="tx1">
                    <a:lumMod val="85000"/>
                    <a:lumOff val="15000"/>
                  </a:schemeClr>
                </a:solidFill>
                <a:latin typeface="Arial" pitchFamily="34" charset="0"/>
                <a:ea typeface="+mn-ea"/>
                <a:cs typeface="Arial" pitchFamily="34" charset="0"/>
              </a:defRPr>
            </a:lvl1pPr>
            <a:lvl2pPr marL="742950" indent="-285750" algn="l" defTabSz="914400" rtl="0" eaLnBrk="1" latinLnBrk="0" hangingPunct="1">
              <a:lnSpc>
                <a:spcPct val="110000"/>
              </a:lnSpc>
              <a:spcBef>
                <a:spcPts val="0"/>
              </a:spcBef>
              <a:buFont typeface="Arial" pitchFamily="34" charset="0"/>
              <a:buChar char="–"/>
              <a:defRPr sz="1800" kern="1200">
                <a:solidFill>
                  <a:schemeClr val="tx1">
                    <a:lumMod val="85000"/>
                    <a:lumOff val="15000"/>
                  </a:schemeClr>
                </a:solidFill>
                <a:latin typeface="Arial" pitchFamily="34" charset="0"/>
                <a:ea typeface="+mn-ea"/>
                <a:cs typeface="Arial" pitchFamily="34" charset="0"/>
              </a:defRPr>
            </a:lvl2pPr>
            <a:lvl3pPr marL="1143000" indent="-228600" algn="l" defTabSz="914400" rtl="0" eaLnBrk="1" latinLnBrk="0" hangingPunct="1">
              <a:lnSpc>
                <a:spcPct val="110000"/>
              </a:lnSpc>
              <a:spcBef>
                <a:spcPts val="0"/>
              </a:spcBef>
              <a:buFont typeface="Arial" pitchFamily="34" charset="0"/>
              <a:buChar char="•"/>
              <a:defRPr sz="1800" kern="1200">
                <a:solidFill>
                  <a:schemeClr val="tx1">
                    <a:lumMod val="85000"/>
                    <a:lumOff val="15000"/>
                  </a:schemeClr>
                </a:solidFill>
                <a:latin typeface="Arial" pitchFamily="34" charset="0"/>
                <a:ea typeface="+mn-ea"/>
                <a:cs typeface="Arial" pitchFamily="34" charset="0"/>
              </a:defRPr>
            </a:lvl3pPr>
            <a:lvl4pPr marL="1600200" indent="-228600" algn="l" defTabSz="914400" rtl="0" eaLnBrk="1" latinLnBrk="0" hangingPunct="1">
              <a:lnSpc>
                <a:spcPct val="110000"/>
              </a:lnSpc>
              <a:spcBef>
                <a:spcPts val="0"/>
              </a:spcBef>
              <a:buFont typeface="Arial" pitchFamily="34" charset="0"/>
              <a:buChar char="–"/>
              <a:defRPr sz="1800" kern="1200">
                <a:solidFill>
                  <a:schemeClr val="tx1">
                    <a:lumMod val="85000"/>
                    <a:lumOff val="15000"/>
                  </a:schemeClr>
                </a:solidFill>
                <a:latin typeface="Arial" pitchFamily="34" charset="0"/>
                <a:ea typeface="+mn-ea"/>
                <a:cs typeface="Arial" pitchFamily="34" charset="0"/>
              </a:defRPr>
            </a:lvl4pPr>
            <a:lvl5pPr marL="2057400" indent="-228600" algn="l" defTabSz="914400" rtl="0" eaLnBrk="1" latinLnBrk="0" hangingPunct="1">
              <a:lnSpc>
                <a:spcPct val="110000"/>
              </a:lnSpc>
              <a:spcBef>
                <a:spcPts val="0"/>
              </a:spcBef>
              <a:buFont typeface="Arial" pitchFamily="34" charset="0"/>
              <a:buChar char="»"/>
              <a:defRPr sz="1800" kern="1200">
                <a:solidFill>
                  <a:schemeClr val="tx1">
                    <a:lumMod val="85000"/>
                    <a:lumOff val="1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sz="1200" b="1" dirty="0">
                <a:solidFill>
                  <a:srgbClr val="800000"/>
                </a:solidFill>
              </a:rPr>
              <a:t>USC Regulatory Science </a:t>
            </a:r>
            <a:r>
              <a:rPr lang="en-US" sz="1200" dirty="0">
                <a:solidFill>
                  <a:schemeClr val="tx1"/>
                </a:solidFill>
              </a:rPr>
              <a:t>| </a:t>
            </a:r>
            <a:r>
              <a:rPr lang="en-US" sz="1200" dirty="0">
                <a:solidFill>
                  <a:schemeClr val="tx1"/>
                </a:solidFill>
                <a:hlinkClick r:id="rId5"/>
              </a:rPr>
              <a:t>regulatory.usc.edu</a:t>
            </a:r>
            <a:endParaRPr lang="en-US" sz="1200" dirty="0">
              <a:solidFill>
                <a:schemeClr val="tx1"/>
              </a:solidFill>
            </a:endParaRPr>
          </a:p>
          <a:p>
            <a:endParaRPr lang="en-US" sz="1200" dirty="0"/>
          </a:p>
        </p:txBody>
      </p:sp>
      <p:sp>
        <p:nvSpPr>
          <p:cNvPr id="19" name="TextBox 18"/>
          <p:cNvSpPr txBox="1"/>
          <p:nvPr/>
        </p:nvSpPr>
        <p:spPr>
          <a:xfrm>
            <a:off x="-284994" y="3433302"/>
            <a:ext cx="2714625" cy="956526"/>
          </a:xfrm>
          <a:prstGeom prst="rect">
            <a:avLst/>
          </a:prstGeom>
          <a:noFill/>
        </p:spPr>
        <p:txBody>
          <a:bodyPr wrap="none" lIns="68580" tIns="34290" rIns="68580" bIns="34290" rtlCol="0">
            <a:normAutofit fontScale="85000" lnSpcReduction="20000"/>
          </a:bodyPr>
          <a:lstStyle/>
          <a:p>
            <a:pPr algn="ctr"/>
            <a:r>
              <a:rPr lang="en-US" sz="1600" dirty="0">
                <a:latin typeface="Arial" panose="020B0604020202020204" pitchFamily="34" charset="0"/>
                <a:cs typeface="Arial" panose="020B0604020202020204" pitchFamily="34" charset="0"/>
              </a:rPr>
              <a:t>Amelia Spinrad</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MS ‘18</a:t>
            </a:r>
          </a:p>
          <a:p>
            <a:pPr algn="ctr"/>
            <a:r>
              <a:rPr lang="en-US" sz="1600" dirty="0">
                <a:latin typeface="Arial" panose="020B0604020202020204" pitchFamily="34" charset="0"/>
                <a:cs typeface="Arial" panose="020B0604020202020204" pitchFamily="34" charset="0"/>
                <a:hlinkClick r:id="rId6"/>
              </a:rPr>
              <a:t>spinrad@usc.edu</a:t>
            </a: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(323) 442-1598</a:t>
            </a:r>
          </a:p>
          <a:p>
            <a:pPr algn="ctr"/>
            <a:r>
              <a:rPr lang="en-US" sz="1600" dirty="0">
                <a:latin typeface="Arial" panose="020B0604020202020204" pitchFamily="34" charset="0"/>
                <a:cs typeface="Arial" panose="020B0604020202020204" pitchFamily="34" charset="0"/>
              </a:rPr>
              <a:t>RKS Administrator</a:t>
            </a:r>
          </a:p>
        </p:txBody>
      </p:sp>
      <p:sp>
        <p:nvSpPr>
          <p:cNvPr id="20" name="TextBox 19"/>
          <p:cNvSpPr txBox="1"/>
          <p:nvPr/>
        </p:nvSpPr>
        <p:spPr>
          <a:xfrm>
            <a:off x="1746435" y="3433301"/>
            <a:ext cx="2714625" cy="999983"/>
          </a:xfrm>
          <a:prstGeom prst="rect">
            <a:avLst/>
          </a:prstGeom>
          <a:noFill/>
        </p:spPr>
        <p:txBody>
          <a:bodyPr wrap="none" lIns="68580" tIns="34290" rIns="68580" bIns="34290" rtlCol="0">
            <a:normAutofit fontScale="85000" lnSpcReduction="20000"/>
          </a:bodyPr>
          <a:lstStyle/>
          <a:p>
            <a:pPr algn="ctr"/>
            <a:r>
              <a:rPr lang="en-US" sz="1600" dirty="0">
                <a:latin typeface="Arial" panose="020B0604020202020204" pitchFamily="34" charset="0"/>
                <a:cs typeface="Arial" panose="020B0604020202020204" pitchFamily="34" charset="0"/>
              </a:rPr>
              <a:t>Eunjoo Pacifici</a:t>
            </a:r>
            <a:br>
              <a:rPr lang="en-US" sz="1600" dirty="0">
                <a:latin typeface="Arial" panose="020B0604020202020204" pitchFamily="34" charset="0"/>
                <a:cs typeface="Arial" panose="020B0604020202020204" pitchFamily="34" charset="0"/>
              </a:rPr>
            </a:br>
            <a:r>
              <a:rPr lang="en-US" sz="1600" dirty="0" err="1">
                <a:latin typeface="Arial" panose="020B0604020202020204" pitchFamily="34" charset="0"/>
                <a:cs typeface="Arial" panose="020B0604020202020204" pitchFamily="34" charset="0"/>
              </a:rPr>
              <a:t>PharmD</a:t>
            </a:r>
            <a:r>
              <a:rPr lang="en-US" sz="1600" dirty="0">
                <a:latin typeface="Arial" panose="020B0604020202020204" pitchFamily="34" charset="0"/>
                <a:cs typeface="Arial" panose="020B0604020202020204" pitchFamily="34" charset="0"/>
              </a:rPr>
              <a:t>, PhD</a:t>
            </a:r>
          </a:p>
          <a:p>
            <a:pPr algn="ctr"/>
            <a:r>
              <a:rPr lang="en-US" sz="1600" dirty="0">
                <a:latin typeface="Arial" panose="020B0604020202020204" pitchFamily="34" charset="0"/>
                <a:cs typeface="Arial" panose="020B0604020202020204" pitchFamily="34" charset="0"/>
                <a:hlinkClick r:id="rId7"/>
              </a:rPr>
              <a:t>epacific@usc.edu</a:t>
            </a: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(323) 442-1975</a:t>
            </a:r>
          </a:p>
          <a:p>
            <a:pPr algn="ctr"/>
            <a:r>
              <a:rPr lang="en-US" sz="1600" dirty="0">
                <a:latin typeface="Arial" panose="020B0604020202020204" pitchFamily="34" charset="0"/>
                <a:cs typeface="Arial" panose="020B0604020202020204" pitchFamily="34" charset="0"/>
              </a:rPr>
              <a:t>RKS Director</a:t>
            </a:r>
          </a:p>
        </p:txBody>
      </p:sp>
      <p:sp>
        <p:nvSpPr>
          <p:cNvPr id="21" name="TextBox 20"/>
          <p:cNvSpPr txBox="1"/>
          <p:nvPr/>
        </p:nvSpPr>
        <p:spPr>
          <a:xfrm>
            <a:off x="4037200" y="3433302"/>
            <a:ext cx="2714625" cy="999982"/>
          </a:xfrm>
          <a:prstGeom prst="rect">
            <a:avLst/>
          </a:prstGeom>
          <a:noFill/>
        </p:spPr>
        <p:txBody>
          <a:bodyPr wrap="none" lIns="68580" tIns="34290" rIns="68580" bIns="34290" rtlCol="0">
            <a:normAutofit fontScale="85000" lnSpcReduction="20000"/>
          </a:bodyPr>
          <a:lstStyle/>
          <a:p>
            <a:pPr algn="ctr"/>
            <a:r>
              <a:rPr lang="en-US" sz="1600" dirty="0">
                <a:latin typeface="Arial" panose="020B0604020202020204" pitchFamily="34" charset="0"/>
                <a:cs typeface="Arial" panose="020B0604020202020204" pitchFamily="34" charset="0"/>
              </a:rPr>
              <a:t>Nancy Pire-Smerkanich, </a:t>
            </a:r>
            <a:br>
              <a:rPr lang="en-US" sz="1600" dirty="0">
                <a:latin typeface="Arial" panose="020B0604020202020204" pitchFamily="34" charset="0"/>
                <a:cs typeface="Arial" panose="020B0604020202020204" pitchFamily="34" charset="0"/>
              </a:rPr>
            </a:br>
            <a:r>
              <a:rPr lang="en-US" sz="1600" dirty="0" err="1">
                <a:latin typeface="Arial" panose="020B0604020202020204" pitchFamily="34" charset="0"/>
                <a:cs typeface="Arial" panose="020B0604020202020204" pitchFamily="34" charset="0"/>
              </a:rPr>
              <a:t>DRSc</a:t>
            </a:r>
            <a:r>
              <a:rPr lang="en-US" sz="1600" dirty="0">
                <a:latin typeface="Arial" panose="020B0604020202020204" pitchFamily="34" charset="0"/>
                <a:cs typeface="Arial" panose="020B0604020202020204" pitchFamily="34" charset="0"/>
              </a:rPr>
              <a:t>, MS</a:t>
            </a:r>
          </a:p>
          <a:p>
            <a:pPr algn="ctr"/>
            <a:r>
              <a:rPr lang="en-US" sz="1600" dirty="0">
                <a:latin typeface="Arial" panose="020B0604020202020204" pitchFamily="34" charset="0"/>
                <a:cs typeface="Arial" panose="020B0604020202020204" pitchFamily="34" charset="0"/>
                <a:hlinkClick r:id="rId8"/>
              </a:rPr>
              <a:t>piresmer@usc.edu</a:t>
            </a: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(323) 442-4822 </a:t>
            </a:r>
          </a:p>
          <a:p>
            <a:pPr algn="ctr"/>
            <a:r>
              <a:rPr lang="en-US" sz="1600" dirty="0">
                <a:latin typeface="Arial" panose="020B0604020202020204" pitchFamily="34" charset="0"/>
                <a:cs typeface="Arial" panose="020B0604020202020204" pitchFamily="34" charset="0"/>
              </a:rPr>
              <a:t>RKS Faculty</a:t>
            </a:r>
          </a:p>
        </p:txBody>
      </p:sp>
      <p:pic>
        <p:nvPicPr>
          <p:cNvPr id="3074" name="Picture 2" descr="Image result for eunjoo pacific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72956" y="1928262"/>
            <a:ext cx="1461584" cy="14615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melia spinrad"/>
          <p:cNvPicPr>
            <a:picLocks noChangeAspect="1" noChangeArrowheads="1"/>
          </p:cNvPicPr>
          <p:nvPr/>
        </p:nvPicPr>
        <p:blipFill rotWithShape="1">
          <a:blip r:embed="rId10">
            <a:extLst>
              <a:ext uri="{28A0092B-C50C-407E-A947-70E740481C1C}">
                <a14:useLocalDpi xmlns:a14="http://schemas.microsoft.com/office/drawing/2010/main" val="0"/>
              </a:ext>
            </a:extLst>
          </a:blip>
          <a:srcRect l="5294" r="6342"/>
          <a:stretch/>
        </p:blipFill>
        <p:spPr bwMode="auto">
          <a:xfrm>
            <a:off x="407300" y="1928116"/>
            <a:ext cx="1330036" cy="15051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5.googleusercontent.com/X292MMCOzRhnSzUgus3-x9IdJOhOgjpp1SX3vwQMLvXMEZ3DBev1gJfNlvfmi5Dtg8EgKr8sy1b27bgmUJryNamFVpoSLYIb1uokm2imI70xTCrKPZO0dGOGAiootNi5jhUVx6aTgdY"/>
          <p:cNvPicPr>
            <a:picLocks noChangeAspect="1" noChangeArrowheads="1"/>
          </p:cNvPicPr>
          <p:nvPr/>
        </p:nvPicPr>
        <p:blipFill rotWithShape="1">
          <a:blip r:embed="rId11">
            <a:extLst>
              <a:ext uri="{28A0092B-C50C-407E-A947-70E740481C1C}">
                <a14:useLocalDpi xmlns:a14="http://schemas.microsoft.com/office/drawing/2010/main" val="0"/>
              </a:ext>
            </a:extLst>
          </a:blip>
          <a:srcRect l="9000" t="3834" r="10537" b="30319"/>
          <a:stretch/>
        </p:blipFill>
        <p:spPr bwMode="auto">
          <a:xfrm>
            <a:off x="6976270" y="1928116"/>
            <a:ext cx="1496291" cy="14502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419219" y="3433302"/>
            <a:ext cx="2714625" cy="999982"/>
          </a:xfrm>
          <a:prstGeom prst="rect">
            <a:avLst/>
          </a:prstGeom>
          <a:noFill/>
        </p:spPr>
        <p:txBody>
          <a:bodyPr wrap="none" lIns="68580" tIns="34290" rIns="68580" bIns="34290" rtlCol="0">
            <a:normAutofit fontScale="85000" lnSpcReduction="20000"/>
          </a:bodyPr>
          <a:lstStyle/>
          <a:p>
            <a:pPr algn="ctr"/>
            <a:r>
              <a:rPr lang="en-US" sz="1600" dirty="0" err="1">
                <a:latin typeface="Arial" panose="020B0604020202020204" pitchFamily="34" charset="0"/>
                <a:cs typeface="Arial" panose="020B0604020202020204" pitchFamily="34" charset="0"/>
              </a:rPr>
              <a:t>Apurva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Uniyal</a:t>
            </a: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MA/MS</a:t>
            </a:r>
          </a:p>
          <a:p>
            <a:pPr algn="ctr"/>
            <a:r>
              <a:rPr lang="en-US" sz="1600" dirty="0">
                <a:latin typeface="Arial" panose="020B0604020202020204" pitchFamily="34" charset="0"/>
                <a:cs typeface="Arial" panose="020B0604020202020204" pitchFamily="34" charset="0"/>
                <a:hlinkClick r:id="rId12"/>
              </a:rPr>
              <a:t>uniyal@usc.edu</a:t>
            </a:r>
            <a:r>
              <a:rPr lang="en-US" sz="1600" dirty="0">
                <a:latin typeface="Arial" panose="020B0604020202020204" pitchFamily="34" charset="0"/>
                <a:cs typeface="Arial" panose="020B0604020202020204" pitchFamily="34" charset="0"/>
              </a:rPr>
              <a: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(323) 442-6670 </a:t>
            </a:r>
          </a:p>
          <a:p>
            <a:pPr algn="ctr"/>
            <a:r>
              <a:rPr lang="en-US" sz="1600" dirty="0">
                <a:latin typeface="Arial" panose="020B0604020202020204" pitchFamily="34" charset="0"/>
                <a:cs typeface="Arial" panose="020B0604020202020204" pitchFamily="34" charset="0"/>
              </a:rPr>
              <a:t>DK Kim Center Specialist</a:t>
            </a:r>
          </a:p>
        </p:txBody>
      </p:sp>
      <p:sp>
        <p:nvSpPr>
          <p:cNvPr id="2" name="Rectangle 1"/>
          <p:cNvSpPr/>
          <p:nvPr/>
        </p:nvSpPr>
        <p:spPr>
          <a:xfrm>
            <a:off x="213153" y="4628729"/>
            <a:ext cx="3927678" cy="338554"/>
          </a:xfrm>
          <a:prstGeom prst="rect">
            <a:avLst/>
          </a:prstGeom>
        </p:spPr>
        <p:txBody>
          <a:bodyPr wrap="none">
            <a:spAutoFit/>
          </a:bodyPr>
          <a:lstStyle/>
          <a:p>
            <a:r>
              <a:rPr lang="en-US" sz="1600" dirty="0">
                <a:solidFill>
                  <a:prstClr val="black"/>
                </a:solidFill>
                <a:latin typeface="Arial" panose="020B0604020202020204" pitchFamily="34" charset="0"/>
                <a:cs typeface="Arial" panose="020B0604020202020204" pitchFamily="34" charset="0"/>
              </a:rPr>
              <a:t>RKS = Regulatory Knowledge &amp; Support </a:t>
            </a:r>
            <a:endParaRPr lang="en-US" dirty="0"/>
          </a:p>
        </p:txBody>
      </p:sp>
    </p:spTree>
    <p:extLst>
      <p:ext uri="{BB962C8B-B14F-4D97-AF65-F5344CB8AC3E}">
        <p14:creationId xmlns:p14="http://schemas.microsoft.com/office/powerpoint/2010/main" val="38169756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844203" y="254000"/>
            <a:ext cx="7584902" cy="5199149"/>
          </a:xfrm>
          <a:prstGeom prst="rect">
            <a:avLst/>
          </a:prstGeom>
        </p:spPr>
      </p:pic>
    </p:spTree>
    <p:extLst>
      <p:ext uri="{BB962C8B-B14F-4D97-AF65-F5344CB8AC3E}">
        <p14:creationId xmlns:p14="http://schemas.microsoft.com/office/powerpoint/2010/main" val="3441658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864524" y="212438"/>
            <a:ext cx="7556269" cy="5282276"/>
          </a:xfrm>
          <a:prstGeom prst="rect">
            <a:avLst/>
          </a:prstGeom>
        </p:spPr>
      </p:pic>
    </p:spTree>
    <p:extLst>
      <p:ext uri="{BB962C8B-B14F-4D97-AF65-F5344CB8AC3E}">
        <p14:creationId xmlns:p14="http://schemas.microsoft.com/office/powerpoint/2010/main" val="1391633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pPr marL="514350" indent="-514350">
              <a:buFont typeface="+mj-lt"/>
              <a:buAutoNum type="arabicPeriod"/>
            </a:pPr>
            <a:r>
              <a:rPr lang="en-US" dirty="0"/>
              <a:t>Definitions and roles </a:t>
            </a:r>
          </a:p>
          <a:p>
            <a:pPr marL="514350" indent="-514350">
              <a:buFont typeface="+mj-lt"/>
              <a:buAutoNum type="arabicPeriod"/>
            </a:pPr>
            <a:r>
              <a:rPr lang="en-US" dirty="0">
                <a:solidFill>
                  <a:schemeClr val="bg2">
                    <a:lumMod val="90000"/>
                  </a:schemeClr>
                </a:solidFill>
              </a:rPr>
              <a:t>Gaps in training at academic institutions</a:t>
            </a:r>
          </a:p>
          <a:p>
            <a:pPr marL="514350" indent="-514350">
              <a:buFont typeface="+mj-lt"/>
              <a:buAutoNum type="arabicPeriod"/>
            </a:pPr>
            <a:r>
              <a:rPr lang="en-US" dirty="0">
                <a:solidFill>
                  <a:schemeClr val="bg2">
                    <a:lumMod val="90000"/>
                  </a:schemeClr>
                </a:solidFill>
              </a:rPr>
              <a:t>Monitoring module development </a:t>
            </a:r>
          </a:p>
          <a:p>
            <a:pPr marL="514350" indent="-514350">
              <a:buFont typeface="+mj-lt"/>
              <a:buAutoNum type="arabicPeriod"/>
            </a:pPr>
            <a:r>
              <a:rPr lang="en-US" dirty="0">
                <a:solidFill>
                  <a:schemeClr val="bg2">
                    <a:lumMod val="90000"/>
                  </a:schemeClr>
                </a:solidFill>
              </a:rPr>
              <a:t>Live demo </a:t>
            </a:r>
          </a:p>
          <a:p>
            <a:pPr marL="514350" indent="-514350">
              <a:buFont typeface="+mj-lt"/>
              <a:buAutoNum type="arabicPeriod"/>
            </a:pPr>
            <a:r>
              <a:rPr lang="en-US" dirty="0">
                <a:solidFill>
                  <a:schemeClr val="bg2">
                    <a:lumMod val="90000"/>
                  </a:schemeClr>
                </a:solidFill>
              </a:rPr>
              <a:t>Next steps </a:t>
            </a:r>
          </a:p>
          <a:p>
            <a:pPr marL="514350" indent="-514350">
              <a:buFont typeface="+mj-lt"/>
              <a:buAutoNum type="arabicPeriod"/>
            </a:pPr>
            <a:r>
              <a:rPr lang="en-US" dirty="0">
                <a:solidFill>
                  <a:schemeClr val="bg2">
                    <a:lumMod val="90000"/>
                  </a:schemeClr>
                </a:solidFill>
              </a:rPr>
              <a:t>Discussion</a:t>
            </a:r>
          </a:p>
        </p:txBody>
      </p:sp>
    </p:spTree>
    <p:extLst>
      <p:ext uri="{BB962C8B-B14F-4D97-AF65-F5344CB8AC3E}">
        <p14:creationId xmlns:p14="http://schemas.microsoft.com/office/powerpoint/2010/main" val="2077151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124049" y="1132639"/>
            <a:ext cx="6878972" cy="4074023"/>
          </a:xfrm>
          <a:prstGeom prst="ellipse">
            <a:avLst/>
          </a:prstGeom>
          <a:solidFill>
            <a:srgbClr val="A2B170">
              <a:lumMod val="60000"/>
              <a:lumOff val="40000"/>
            </a:srgbClr>
          </a:solidFill>
          <a:ln w="25400" cap="flat" cmpd="sng" algn="ctr">
            <a:solidFill>
              <a:sysClr val="window" lastClr="FFFFFF">
                <a:alpha val="80000"/>
              </a:sys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entury Gothic"/>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entury Gothic"/>
                <a:ea typeface="+mn-ea"/>
                <a:cs typeface="+mn-cs"/>
              </a:rPr>
              <a:t>       </a:t>
            </a:r>
          </a:p>
        </p:txBody>
      </p:sp>
      <p:sp>
        <p:nvSpPr>
          <p:cNvPr id="4" name="Oval 3"/>
          <p:cNvSpPr/>
          <p:nvPr/>
        </p:nvSpPr>
        <p:spPr>
          <a:xfrm>
            <a:off x="1205248" y="1775911"/>
            <a:ext cx="3116358" cy="2785609"/>
          </a:xfrm>
          <a:prstGeom prst="ellipse">
            <a:avLst/>
          </a:prstGeom>
          <a:solidFill>
            <a:srgbClr val="A2B170">
              <a:lumMod val="40000"/>
              <a:lumOff val="60000"/>
            </a:srgbClr>
          </a:solidFill>
          <a:ln w="25400" cap="flat" cmpd="sng" algn="ctr">
            <a:solidFill>
              <a:sysClr val="window" lastClr="FFFFFF">
                <a:alpha val="80000"/>
              </a:sys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entury Gothic"/>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entury Gothic"/>
                <a:ea typeface="+mn-ea"/>
                <a:cs typeface="+mn-cs"/>
              </a:rPr>
              <a:t>       </a:t>
            </a:r>
          </a:p>
        </p:txBody>
      </p:sp>
      <p:sp>
        <p:nvSpPr>
          <p:cNvPr id="5" name="TextBox 4"/>
          <p:cNvSpPr txBox="1"/>
          <p:nvPr/>
        </p:nvSpPr>
        <p:spPr>
          <a:xfrm>
            <a:off x="1470244" y="2667410"/>
            <a:ext cx="3051346" cy="1354217"/>
          </a:xfrm>
          <a:prstGeom prst="rect">
            <a:avLst/>
          </a:prstGeom>
          <a:noFill/>
        </p:spPr>
        <p:txBody>
          <a:bodyPr wrap="square" rtlCol="0">
            <a:spAutoFit/>
          </a:bodyPr>
          <a:lstStyle/>
          <a:p>
            <a:pPr defTabSz="914400"/>
            <a:r>
              <a:rPr lang="en-US" sz="1800" u="sng" dirty="0">
                <a:solidFill>
                  <a:prstClr val="black">
                    <a:lumMod val="65000"/>
                    <a:lumOff val="35000"/>
                  </a:prstClr>
                </a:solidFill>
                <a:latin typeface="Arial" panose="020B0604020202020204" pitchFamily="34" charset="0"/>
                <a:cs typeface="Arial" panose="020B0604020202020204" pitchFamily="34" charset="0"/>
              </a:rPr>
              <a:t>Investigational Products</a:t>
            </a:r>
          </a:p>
          <a:p>
            <a:pPr marL="285750" indent="-285750" defTabSz="914400">
              <a:buFont typeface="Arial" charset="0"/>
              <a:buChar char="•"/>
            </a:pPr>
            <a:r>
              <a:rPr lang="en-US" sz="1600" dirty="0">
                <a:solidFill>
                  <a:prstClr val="black">
                    <a:lumMod val="65000"/>
                    <a:lumOff val="35000"/>
                  </a:prstClr>
                </a:solidFill>
                <a:latin typeface="Arial" panose="020B0604020202020204" pitchFamily="34" charset="0"/>
                <a:cs typeface="Arial" panose="020B0604020202020204" pitchFamily="34" charset="0"/>
              </a:rPr>
              <a:t>Drugs</a:t>
            </a:r>
          </a:p>
          <a:p>
            <a:pPr marL="285750" indent="-285750" defTabSz="914400">
              <a:buFont typeface="Arial" charset="0"/>
              <a:buChar char="•"/>
            </a:pPr>
            <a:r>
              <a:rPr lang="en-US" sz="1600" dirty="0">
                <a:solidFill>
                  <a:prstClr val="black">
                    <a:lumMod val="65000"/>
                    <a:lumOff val="35000"/>
                  </a:prstClr>
                </a:solidFill>
                <a:latin typeface="Arial" panose="020B0604020202020204" pitchFamily="34" charset="0"/>
                <a:cs typeface="Arial" panose="020B0604020202020204" pitchFamily="34" charset="0"/>
              </a:rPr>
              <a:t>Biologics</a:t>
            </a:r>
          </a:p>
          <a:p>
            <a:pPr marL="285750" indent="-285750" defTabSz="914400">
              <a:buFont typeface="Arial" charset="0"/>
              <a:buChar char="•"/>
            </a:pPr>
            <a:r>
              <a:rPr lang="en-US" sz="1600" dirty="0">
                <a:solidFill>
                  <a:prstClr val="black">
                    <a:lumMod val="65000"/>
                    <a:lumOff val="35000"/>
                  </a:prstClr>
                </a:solidFill>
                <a:latin typeface="Arial" panose="020B0604020202020204" pitchFamily="34" charset="0"/>
                <a:cs typeface="Arial" panose="020B0604020202020204" pitchFamily="34" charset="0"/>
              </a:rPr>
              <a:t>Devices</a:t>
            </a:r>
          </a:p>
          <a:p>
            <a:pPr marL="285750" indent="-285750" defTabSz="914400">
              <a:buFont typeface="Arial" charset="0"/>
              <a:buChar char="•"/>
            </a:pPr>
            <a:r>
              <a:rPr lang="en-US" sz="1600" dirty="0">
                <a:solidFill>
                  <a:prstClr val="black">
                    <a:lumMod val="65000"/>
                    <a:lumOff val="35000"/>
                  </a:prstClr>
                </a:solidFill>
                <a:latin typeface="Arial" panose="020B0604020202020204" pitchFamily="34" charset="0"/>
                <a:cs typeface="Arial" panose="020B0604020202020204" pitchFamily="34" charset="0"/>
              </a:rPr>
              <a:t>Combination Products</a:t>
            </a:r>
          </a:p>
        </p:txBody>
      </p:sp>
      <p:sp>
        <p:nvSpPr>
          <p:cNvPr id="6" name="TextBox 5"/>
          <p:cNvSpPr txBox="1"/>
          <p:nvPr/>
        </p:nvSpPr>
        <p:spPr>
          <a:xfrm>
            <a:off x="4352471" y="2179554"/>
            <a:ext cx="3718025" cy="2000548"/>
          </a:xfrm>
          <a:prstGeom prst="rect">
            <a:avLst/>
          </a:prstGeom>
          <a:noFill/>
        </p:spPr>
        <p:txBody>
          <a:bodyPr wrap="square" rtlCol="0">
            <a:spAutoFit/>
          </a:bodyPr>
          <a:lstStyle/>
          <a:p>
            <a:pPr defTabSz="914400"/>
            <a:r>
              <a:rPr kumimoji="1" lang="en-US" altLang="zh-TW" sz="1800" u="sng" dirty="0">
                <a:solidFill>
                  <a:prstClr val="black">
                    <a:lumMod val="65000"/>
                    <a:lumOff val="35000"/>
                  </a:prstClr>
                </a:solidFill>
                <a:latin typeface="Arial" panose="020B0604020202020204" pitchFamily="34" charset="0"/>
                <a:cs typeface="Arial" panose="020B0604020202020204" pitchFamily="34" charset="0"/>
              </a:rPr>
              <a:t>Interventions</a:t>
            </a:r>
          </a:p>
          <a:p>
            <a:pPr marL="285750" indent="-285750" defTabSz="914400">
              <a:buFont typeface="Arial" charset="0"/>
              <a:buChar char="•"/>
            </a:pPr>
            <a:r>
              <a:rPr kumimoji="1" lang="en-US" altLang="zh-TW" sz="1600" dirty="0">
                <a:solidFill>
                  <a:prstClr val="black">
                    <a:lumMod val="65000"/>
                    <a:lumOff val="35000"/>
                  </a:prstClr>
                </a:solidFill>
                <a:latin typeface="Arial" panose="020B0604020202020204" pitchFamily="34" charset="0"/>
                <a:cs typeface="Arial" panose="020B0604020202020204" pitchFamily="34" charset="0"/>
              </a:rPr>
              <a:t>Procedures </a:t>
            </a:r>
          </a:p>
          <a:p>
            <a:pPr marL="285750" indent="-285750" defTabSz="914400">
              <a:buFont typeface="Arial" charset="0"/>
              <a:buChar char="•"/>
            </a:pPr>
            <a:r>
              <a:rPr kumimoji="1" lang="en-US" altLang="zh-TW" sz="1600" dirty="0">
                <a:solidFill>
                  <a:prstClr val="black">
                    <a:lumMod val="65000"/>
                    <a:lumOff val="35000"/>
                  </a:prstClr>
                </a:solidFill>
                <a:latin typeface="Arial" panose="020B0604020202020204" pitchFamily="34" charset="0"/>
                <a:cs typeface="Arial" panose="020B0604020202020204" pitchFamily="34" charset="0"/>
              </a:rPr>
              <a:t>Diagnostic strategies </a:t>
            </a:r>
          </a:p>
          <a:p>
            <a:pPr marL="285750" indent="-285750" defTabSz="914400">
              <a:buFont typeface="Arial" charset="0"/>
              <a:buChar char="•"/>
            </a:pPr>
            <a:r>
              <a:rPr kumimoji="1" lang="en-US" altLang="zh-TW" sz="1600" dirty="0">
                <a:solidFill>
                  <a:prstClr val="black">
                    <a:lumMod val="65000"/>
                    <a:lumOff val="35000"/>
                  </a:prstClr>
                </a:solidFill>
                <a:latin typeface="Arial" panose="020B0604020202020204" pitchFamily="34" charset="0"/>
                <a:cs typeface="Arial" panose="020B0604020202020204" pitchFamily="34" charset="0"/>
              </a:rPr>
              <a:t>Changes to health-related behaviors</a:t>
            </a:r>
          </a:p>
          <a:p>
            <a:pPr marL="742950" lvl="1" indent="-285750" defTabSz="914400">
              <a:buFont typeface="Arial" charset="0"/>
              <a:buChar char="•"/>
            </a:pPr>
            <a:r>
              <a:rPr kumimoji="1" lang="en-US" altLang="zh-TW" dirty="0">
                <a:solidFill>
                  <a:prstClr val="black">
                    <a:lumMod val="65000"/>
                    <a:lumOff val="35000"/>
                  </a:prstClr>
                </a:solidFill>
                <a:latin typeface="Arial" panose="020B0604020202020204" pitchFamily="34" charset="0"/>
                <a:cs typeface="Arial" panose="020B0604020202020204" pitchFamily="34" charset="0"/>
              </a:rPr>
              <a:t>Diet</a:t>
            </a:r>
          </a:p>
          <a:p>
            <a:pPr marL="742950" lvl="1" indent="-285750" defTabSz="914400">
              <a:buFont typeface="Arial" charset="0"/>
              <a:buChar char="•"/>
            </a:pPr>
            <a:r>
              <a:rPr kumimoji="1" lang="en-US" altLang="zh-TW" dirty="0">
                <a:solidFill>
                  <a:prstClr val="black">
                    <a:lumMod val="65000"/>
                    <a:lumOff val="35000"/>
                  </a:prstClr>
                </a:solidFill>
                <a:latin typeface="Arial" panose="020B0604020202020204" pitchFamily="34" charset="0"/>
                <a:cs typeface="Arial" panose="020B0604020202020204" pitchFamily="34" charset="0"/>
              </a:rPr>
              <a:t>Exercise</a:t>
            </a:r>
          </a:p>
          <a:p>
            <a:pPr marL="742950" lvl="1" indent="-285750" defTabSz="914400">
              <a:buFont typeface="Arial" charset="0"/>
              <a:buChar char="•"/>
            </a:pPr>
            <a:r>
              <a:rPr kumimoji="1" lang="en-US" altLang="zh-TW" dirty="0">
                <a:solidFill>
                  <a:prstClr val="black">
                    <a:lumMod val="65000"/>
                    <a:lumOff val="35000"/>
                  </a:prstClr>
                </a:solidFill>
                <a:latin typeface="Arial" panose="020B0604020202020204" pitchFamily="34" charset="0"/>
                <a:cs typeface="Arial" panose="020B0604020202020204" pitchFamily="34" charset="0"/>
              </a:rPr>
              <a:t>Cognitive therapy</a:t>
            </a:r>
            <a:endParaRPr lang="en-US" dirty="0">
              <a:solidFill>
                <a:prstClr val="black">
                  <a:lumMod val="65000"/>
                  <a:lumOff val="35000"/>
                </a:prstClr>
              </a:solidFill>
              <a:latin typeface="Arial" panose="020B0604020202020204" pitchFamily="34" charset="0"/>
              <a:cs typeface="Arial" panose="020B0604020202020204" pitchFamily="34" charset="0"/>
            </a:endParaRPr>
          </a:p>
        </p:txBody>
      </p:sp>
      <p:sp>
        <p:nvSpPr>
          <p:cNvPr id="7" name="TextBox 6"/>
          <p:cNvSpPr txBox="1"/>
          <p:nvPr/>
        </p:nvSpPr>
        <p:spPr>
          <a:xfrm>
            <a:off x="3818289" y="1223299"/>
            <a:ext cx="1995205" cy="1015663"/>
          </a:xfrm>
          <a:prstGeom prst="rect">
            <a:avLst/>
          </a:prstGeom>
          <a:noFill/>
        </p:spPr>
        <p:txBody>
          <a:bodyPr wrap="square" rtlCol="0">
            <a:spAutoFit/>
          </a:bodyPr>
          <a:lstStyle/>
          <a:p>
            <a:pPr defTabSz="914400"/>
            <a:r>
              <a:rPr lang="en-US" sz="6000" b="1" dirty="0">
                <a:solidFill>
                  <a:srgbClr val="7DC1EF">
                    <a:lumMod val="50000"/>
                  </a:srgbClr>
                </a:solidFill>
                <a:latin typeface="Arial" panose="020B0604020202020204" pitchFamily="34" charset="0"/>
                <a:cs typeface="Arial" panose="020B0604020202020204" pitchFamily="34" charset="0"/>
              </a:rPr>
              <a:t>NIH</a:t>
            </a:r>
          </a:p>
        </p:txBody>
      </p:sp>
      <p:sp>
        <p:nvSpPr>
          <p:cNvPr id="8" name="TextBox 7"/>
          <p:cNvSpPr txBox="1"/>
          <p:nvPr/>
        </p:nvSpPr>
        <p:spPr>
          <a:xfrm>
            <a:off x="1890156" y="1916715"/>
            <a:ext cx="1897268" cy="938719"/>
          </a:xfrm>
          <a:prstGeom prst="rect">
            <a:avLst/>
          </a:prstGeom>
          <a:noFill/>
        </p:spPr>
        <p:txBody>
          <a:bodyPr wrap="square" rtlCol="0">
            <a:spAutoFit/>
          </a:bodyPr>
          <a:lstStyle/>
          <a:p>
            <a:pPr defTabSz="914400"/>
            <a:r>
              <a:rPr lang="en-US" sz="5500" b="1" dirty="0">
                <a:solidFill>
                  <a:srgbClr val="21449B">
                    <a:lumMod val="50000"/>
                  </a:srgbClr>
                </a:solidFill>
                <a:latin typeface="Arial" panose="020B0604020202020204" pitchFamily="34" charset="0"/>
                <a:cs typeface="Arial" panose="020B0604020202020204" pitchFamily="34" charset="0"/>
              </a:rPr>
              <a:t>FDA</a:t>
            </a:r>
          </a:p>
        </p:txBody>
      </p:sp>
      <p:sp>
        <p:nvSpPr>
          <p:cNvPr id="9" name="Title 1"/>
          <p:cNvSpPr txBox="1">
            <a:spLocks/>
          </p:cNvSpPr>
          <p:nvPr/>
        </p:nvSpPr>
        <p:spPr>
          <a:xfrm>
            <a:off x="250698" y="218822"/>
            <a:ext cx="7886700" cy="1325563"/>
          </a:xfrm>
          <a:prstGeom prst="rect">
            <a:avLst/>
          </a:prstGeom>
        </p:spPr>
        <p:txBody>
          <a:bodyPr/>
          <a:lstStyle>
            <a:lvl1pPr algn="l" defTabSz="914400" rtl="0" eaLnBrk="1" latinLnBrk="0" hangingPunct="1">
              <a:lnSpc>
                <a:spcPct val="90000"/>
              </a:lnSpc>
              <a:spcBef>
                <a:spcPct val="0"/>
              </a:spcBef>
              <a:buNone/>
              <a:defRPr sz="4400" kern="1200">
                <a:solidFill>
                  <a:srgbClr val="B30838"/>
                </a:solidFill>
                <a:latin typeface="Arial" charset="0"/>
                <a:ea typeface="Arial" charset="0"/>
                <a:cs typeface="Arial" charset="0"/>
              </a:defRPr>
            </a:lvl1pPr>
          </a:lstStyle>
          <a:p>
            <a:r>
              <a:rPr lang="en-US" dirty="0"/>
              <a:t>Definition of a clinical trial</a:t>
            </a:r>
          </a:p>
        </p:txBody>
      </p:sp>
      <p:sp>
        <p:nvSpPr>
          <p:cNvPr id="10" name="Rectangle 9">
            <a:extLst>
              <a:ext uri="{FF2B5EF4-FFF2-40B4-BE49-F238E27FC236}">
                <a16:creationId xmlns:a16="http://schemas.microsoft.com/office/drawing/2014/main" id="{1C31DEFA-926F-472A-8C5B-697734AF3BAC}"/>
              </a:ext>
            </a:extLst>
          </p:cNvPr>
          <p:cNvSpPr/>
          <p:nvPr/>
        </p:nvSpPr>
        <p:spPr>
          <a:xfrm>
            <a:off x="2357728" y="4299910"/>
            <a:ext cx="962123" cy="523220"/>
          </a:xfrm>
          <a:prstGeom prst="rect">
            <a:avLst/>
          </a:prstGeom>
        </p:spPr>
        <p:txBody>
          <a:bodyPr wrap="none">
            <a:spAutoFit/>
          </a:bodyPr>
          <a:lstStyle/>
          <a:p>
            <a:pPr defTabSz="685800"/>
            <a:r>
              <a:rPr kumimoji="1" lang="en-US" sz="2800" b="1" dirty="0">
                <a:solidFill>
                  <a:srgbClr val="8064A2">
                    <a:lumMod val="50000"/>
                  </a:srgbClr>
                </a:solidFill>
                <a:latin typeface="Arial" panose="020B0604020202020204" pitchFamily="34" charset="0"/>
                <a:cs typeface="Arial" panose="020B0604020202020204" pitchFamily="34" charset="0"/>
              </a:rPr>
              <a:t>GCP</a:t>
            </a:r>
            <a:endParaRPr lang="en-IN" sz="2800" b="1" dirty="0">
              <a:solidFill>
                <a:srgbClr val="8064A2">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75721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p:cNvGraphicFramePr/>
          <p:nvPr>
            <p:extLst>
              <p:ext uri="{D42A27DB-BD31-4B8C-83A1-F6EECF244321}">
                <p14:modId xmlns:p14="http://schemas.microsoft.com/office/powerpoint/2010/main" val="225489637"/>
              </p:ext>
            </p:extLst>
          </p:nvPr>
        </p:nvGraphicFramePr>
        <p:xfrm>
          <a:off x="1763340" y="1089660"/>
          <a:ext cx="5601821" cy="4414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1770C6B2-47ED-446A-AB8B-34D8567DE475}"/>
              </a:ext>
            </a:extLst>
          </p:cNvPr>
          <p:cNvPicPr>
            <a:picLocks noChangeAspect="1"/>
          </p:cNvPicPr>
          <p:nvPr/>
        </p:nvPicPr>
        <p:blipFill>
          <a:blip r:embed="rId8"/>
          <a:stretch>
            <a:fillRect/>
          </a:stretch>
        </p:blipFill>
        <p:spPr>
          <a:xfrm>
            <a:off x="5678114" y="1174698"/>
            <a:ext cx="2348853" cy="1564924"/>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818B5A22-FC39-46E4-BF05-E51ED9FD56C2}"/>
              </a:ext>
            </a:extLst>
          </p:cNvPr>
          <p:cNvPicPr>
            <a:picLocks noChangeAspect="1"/>
          </p:cNvPicPr>
          <p:nvPr/>
        </p:nvPicPr>
        <p:blipFill>
          <a:blip r:embed="rId9"/>
          <a:stretch>
            <a:fillRect/>
          </a:stretch>
        </p:blipFill>
        <p:spPr>
          <a:xfrm>
            <a:off x="512564" y="2522913"/>
            <a:ext cx="2447176" cy="1633490"/>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1C31DEFA-926F-472A-8C5B-697734AF3BAC}"/>
              </a:ext>
            </a:extLst>
          </p:cNvPr>
          <p:cNvSpPr/>
          <p:nvPr/>
        </p:nvSpPr>
        <p:spPr>
          <a:xfrm>
            <a:off x="4090281" y="3352108"/>
            <a:ext cx="962123" cy="523220"/>
          </a:xfrm>
          <a:prstGeom prst="rect">
            <a:avLst/>
          </a:prstGeom>
        </p:spPr>
        <p:txBody>
          <a:bodyPr wrap="none">
            <a:spAutoFit/>
          </a:bodyPr>
          <a:lstStyle/>
          <a:p>
            <a:pPr defTabSz="685800"/>
            <a:r>
              <a:rPr kumimoji="1" lang="en-US" sz="2800" b="1" dirty="0">
                <a:solidFill>
                  <a:srgbClr val="8064A2">
                    <a:lumMod val="50000"/>
                  </a:srgbClr>
                </a:solidFill>
                <a:latin typeface="Arial" panose="020B0604020202020204" pitchFamily="34" charset="0"/>
                <a:cs typeface="Arial" panose="020B0604020202020204" pitchFamily="34" charset="0"/>
              </a:rPr>
              <a:t>GCP</a:t>
            </a:r>
            <a:endParaRPr lang="en-IN" sz="2800" b="1" dirty="0">
              <a:solidFill>
                <a:srgbClr val="8064A2">
                  <a:lumMod val="50000"/>
                </a:srgb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324EABF-8FC4-4856-950D-2B60530118BF}"/>
              </a:ext>
            </a:extLst>
          </p:cNvPr>
          <p:cNvPicPr>
            <a:picLocks noChangeAspect="1"/>
          </p:cNvPicPr>
          <p:nvPr/>
        </p:nvPicPr>
        <p:blipFill>
          <a:blip r:embed="rId10"/>
          <a:stretch>
            <a:fillRect/>
          </a:stretch>
        </p:blipFill>
        <p:spPr>
          <a:xfrm>
            <a:off x="6458818" y="3184106"/>
            <a:ext cx="2003409" cy="2003409"/>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5233379" y="4182391"/>
            <a:ext cx="1601465" cy="615553"/>
          </a:xfrm>
          <a:prstGeom prst="rect">
            <a:avLst/>
          </a:prstGeom>
          <a:noFill/>
        </p:spPr>
        <p:txBody>
          <a:bodyPr wrap="square" rtlCol="0">
            <a:spAutoFit/>
          </a:bodyPr>
          <a:lstStyle/>
          <a:p>
            <a:pPr defTabSz="685800"/>
            <a:r>
              <a:rPr lang="en-US" sz="1700" b="1" dirty="0">
                <a:solidFill>
                  <a:prstClr val="black">
                    <a:lumMod val="65000"/>
                    <a:lumOff val="35000"/>
                  </a:prstClr>
                </a:solidFill>
                <a:latin typeface="Arial" panose="020B0604020202020204" pitchFamily="34" charset="0"/>
                <a:cs typeface="Arial" panose="020B0604020202020204" pitchFamily="34" charset="0"/>
              </a:rPr>
              <a:t>Sponsor</a:t>
            </a:r>
            <a:endParaRPr lang="en-US" sz="1700" dirty="0">
              <a:solidFill>
                <a:prstClr val="black"/>
              </a:solidFill>
              <a:latin typeface="Arial" panose="020B0604020202020204" pitchFamily="34" charset="0"/>
              <a:cs typeface="Arial" panose="020B0604020202020204" pitchFamily="34" charset="0"/>
            </a:endParaRPr>
          </a:p>
          <a:p>
            <a:pPr defTabSz="685800"/>
            <a:endParaRPr lang="en-US" sz="1700" dirty="0">
              <a:solidFill>
                <a:prstClr val="black"/>
              </a:solidFill>
              <a:latin typeface="Arial" panose="020B0604020202020204" pitchFamily="34" charset="0"/>
              <a:cs typeface="Arial" panose="020B0604020202020204" pitchFamily="34" charset="0"/>
            </a:endParaRPr>
          </a:p>
        </p:txBody>
      </p:sp>
      <p:sp>
        <p:nvSpPr>
          <p:cNvPr id="16" name="TextBox 15"/>
          <p:cNvSpPr txBox="1"/>
          <p:nvPr/>
        </p:nvSpPr>
        <p:spPr>
          <a:xfrm>
            <a:off x="2676671" y="4182391"/>
            <a:ext cx="1422184" cy="615553"/>
          </a:xfrm>
          <a:prstGeom prst="rect">
            <a:avLst/>
          </a:prstGeom>
          <a:noFill/>
        </p:spPr>
        <p:txBody>
          <a:bodyPr wrap="none" rtlCol="0">
            <a:spAutoFit/>
          </a:bodyPr>
          <a:lstStyle/>
          <a:p>
            <a:pPr defTabSz="685800"/>
            <a:r>
              <a:rPr lang="en-US" sz="1700" b="1" dirty="0">
                <a:solidFill>
                  <a:prstClr val="black">
                    <a:lumMod val="65000"/>
                    <a:lumOff val="35000"/>
                  </a:prstClr>
                </a:solidFill>
                <a:latin typeface="Arial" panose="020B0604020202020204" pitchFamily="34" charset="0"/>
                <a:cs typeface="Arial" panose="020B0604020202020204" pitchFamily="34" charset="0"/>
              </a:rPr>
              <a:t>Investigator</a:t>
            </a:r>
          </a:p>
          <a:p>
            <a:pPr defTabSz="685800"/>
            <a:endParaRPr lang="en-US" sz="1700"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3662947" y="1751197"/>
            <a:ext cx="1802606" cy="877163"/>
          </a:xfrm>
          <a:prstGeom prst="rect">
            <a:avLst/>
          </a:prstGeom>
          <a:noFill/>
        </p:spPr>
        <p:txBody>
          <a:bodyPr wrap="square" rtlCol="0">
            <a:spAutoFit/>
          </a:bodyPr>
          <a:lstStyle/>
          <a:p>
            <a:pPr algn="ctr" defTabSz="685800"/>
            <a:r>
              <a:rPr lang="en-US" sz="1700" b="1" dirty="0">
                <a:solidFill>
                  <a:prstClr val="black">
                    <a:lumMod val="65000"/>
                    <a:lumOff val="35000"/>
                  </a:prstClr>
                </a:solidFill>
                <a:latin typeface="Arial" panose="020B0604020202020204" pitchFamily="34" charset="0"/>
                <a:cs typeface="Arial" panose="020B0604020202020204" pitchFamily="34" charset="0"/>
              </a:rPr>
              <a:t>Institutional Review Board (IRB)</a:t>
            </a:r>
          </a:p>
        </p:txBody>
      </p:sp>
      <p:sp>
        <p:nvSpPr>
          <p:cNvPr id="19" name="Title 1"/>
          <p:cNvSpPr txBox="1">
            <a:spLocks/>
          </p:cNvSpPr>
          <p:nvPr/>
        </p:nvSpPr>
        <p:spPr>
          <a:xfrm>
            <a:off x="250698" y="218822"/>
            <a:ext cx="7886700" cy="1325563"/>
          </a:xfrm>
          <a:prstGeom prst="rect">
            <a:avLst/>
          </a:prstGeom>
        </p:spPr>
        <p:txBody>
          <a:bodyPr/>
          <a:lstStyle>
            <a:lvl1pPr algn="l" defTabSz="914400" rtl="0" eaLnBrk="1" latinLnBrk="0" hangingPunct="1">
              <a:lnSpc>
                <a:spcPct val="90000"/>
              </a:lnSpc>
              <a:spcBef>
                <a:spcPct val="0"/>
              </a:spcBef>
              <a:buNone/>
              <a:defRPr sz="4400" kern="1200">
                <a:solidFill>
                  <a:srgbClr val="B30838"/>
                </a:solidFill>
                <a:latin typeface="Arial" charset="0"/>
                <a:ea typeface="Arial" charset="0"/>
                <a:cs typeface="Arial" charset="0"/>
              </a:defRPr>
            </a:lvl1pPr>
          </a:lstStyle>
          <a:p>
            <a:r>
              <a:rPr lang="en-US" dirty="0"/>
              <a:t>Stakeholders in clinical trials</a:t>
            </a:r>
          </a:p>
        </p:txBody>
      </p:sp>
    </p:spTree>
    <p:extLst>
      <p:ext uri="{BB962C8B-B14F-4D97-AF65-F5344CB8AC3E}">
        <p14:creationId xmlns:p14="http://schemas.microsoft.com/office/powerpoint/2010/main" val="1942306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250698" y="135694"/>
            <a:ext cx="7886700" cy="1325563"/>
          </a:xfrm>
          <a:prstGeom prst="rect">
            <a:avLst/>
          </a:prstGeom>
        </p:spPr>
        <p:txBody>
          <a:bodyPr/>
          <a:lstStyle>
            <a:lvl1pPr algn="l" defTabSz="914400" rtl="0" eaLnBrk="1" latinLnBrk="0" hangingPunct="1">
              <a:lnSpc>
                <a:spcPct val="90000"/>
              </a:lnSpc>
              <a:spcBef>
                <a:spcPct val="0"/>
              </a:spcBef>
              <a:buNone/>
              <a:defRPr sz="4400" kern="1200">
                <a:solidFill>
                  <a:srgbClr val="B30838"/>
                </a:solidFill>
                <a:latin typeface="Arial" charset="0"/>
                <a:ea typeface="Arial" charset="0"/>
                <a:cs typeface="Arial" charset="0"/>
              </a:defRPr>
            </a:lvl1pPr>
          </a:lstStyle>
          <a:p>
            <a:endParaRPr lang="en-US" dirty="0"/>
          </a:p>
        </p:txBody>
      </p:sp>
      <p:sp>
        <p:nvSpPr>
          <p:cNvPr id="20" name="Pentagon 14">
            <a:extLst>
              <a:ext uri="{FF2B5EF4-FFF2-40B4-BE49-F238E27FC236}">
                <a16:creationId xmlns:a16="http://schemas.microsoft.com/office/drawing/2014/main" id="{C019B005-5D36-44EA-BDB4-00A975CE80DE}"/>
              </a:ext>
            </a:extLst>
          </p:cNvPr>
          <p:cNvSpPr/>
          <p:nvPr/>
        </p:nvSpPr>
        <p:spPr>
          <a:xfrm rot="16200000">
            <a:off x="1604060" y="372386"/>
            <a:ext cx="1506500" cy="3322045"/>
          </a:xfrm>
          <a:prstGeom prst="homePlate">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1" name="Rectangle 20">
            <a:extLst>
              <a:ext uri="{FF2B5EF4-FFF2-40B4-BE49-F238E27FC236}">
                <a16:creationId xmlns:a16="http://schemas.microsoft.com/office/drawing/2014/main" id="{D67F6D05-5448-4B7D-973A-BB0CC6B62BA7}"/>
              </a:ext>
            </a:extLst>
          </p:cNvPr>
          <p:cNvSpPr/>
          <p:nvPr/>
        </p:nvSpPr>
        <p:spPr>
          <a:xfrm>
            <a:off x="659917" y="1417048"/>
            <a:ext cx="3383353" cy="430887"/>
          </a:xfrm>
          <a:prstGeom prst="rect">
            <a:avLst/>
          </a:prstGeom>
          <a:noFill/>
        </p:spPr>
        <p:txBody>
          <a:bodyPr wrap="square">
            <a:spAutoFit/>
          </a:bodyPr>
          <a:lstStyle/>
          <a:p>
            <a:pPr algn="ctr"/>
            <a:r>
              <a:rPr lang="en-US" sz="2200" b="1" dirty="0">
                <a:solidFill>
                  <a:schemeClr val="accent5">
                    <a:lumMod val="75000"/>
                  </a:schemeClr>
                </a:solidFill>
                <a:latin typeface="Arial" panose="020B0604020202020204" pitchFamily="34" charset="0"/>
                <a:cs typeface="Arial" panose="020B0604020202020204" pitchFamily="34" charset="0"/>
              </a:rPr>
              <a:t>Industry-Sponsored</a:t>
            </a:r>
          </a:p>
        </p:txBody>
      </p:sp>
      <p:sp>
        <p:nvSpPr>
          <p:cNvPr id="22" name="Pentagon 4">
            <a:extLst>
              <a:ext uri="{FF2B5EF4-FFF2-40B4-BE49-F238E27FC236}">
                <a16:creationId xmlns:a16="http://schemas.microsoft.com/office/drawing/2014/main" id="{9F92F61A-DD26-4677-9A99-86048AC48F84}"/>
              </a:ext>
            </a:extLst>
          </p:cNvPr>
          <p:cNvSpPr txBox="1"/>
          <p:nvPr/>
        </p:nvSpPr>
        <p:spPr>
          <a:xfrm>
            <a:off x="-42174" y="1972427"/>
            <a:ext cx="3825380" cy="805184"/>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778817" tIns="83820" rIns="156464" bIns="83820" numCol="1" spcCol="1270" anchor="ctr" anchorCtr="0">
            <a:noAutofit/>
          </a:bodyPr>
          <a:lstStyle/>
          <a:p>
            <a:pPr marL="457200" lvl="2" algn="ctr">
              <a:lnSpc>
                <a:spcPct val="120000"/>
              </a:lnSpc>
              <a:spcBef>
                <a:spcPts val="500"/>
              </a:spcBef>
              <a:buClr>
                <a:srgbClr val="FFCC00"/>
              </a:buClr>
            </a:pPr>
            <a:r>
              <a:rPr kumimoji="1" lang="en-US" altLang="zh-TW" sz="1700" dirty="0">
                <a:solidFill>
                  <a:prstClr val="black">
                    <a:lumMod val="65000"/>
                    <a:lumOff val="35000"/>
                  </a:prstClr>
                </a:solidFill>
                <a:latin typeface="Arial" panose="020B0604020202020204" pitchFamily="34" charset="0"/>
                <a:cs typeface="Arial" panose="020B0604020202020204" pitchFamily="34" charset="0"/>
              </a:rPr>
              <a:t>A clinical trial initiated, designed, and overseen by an </a:t>
            </a:r>
            <a:r>
              <a:rPr kumimoji="1" lang="en-US" altLang="zh-TW" sz="1700" b="1" dirty="0">
                <a:solidFill>
                  <a:prstClr val="black">
                    <a:lumMod val="65000"/>
                    <a:lumOff val="35000"/>
                  </a:prstClr>
                </a:solidFill>
                <a:latin typeface="Arial" panose="020B0604020202020204" pitchFamily="34" charset="0"/>
                <a:cs typeface="Arial" panose="020B0604020202020204" pitchFamily="34" charset="0"/>
              </a:rPr>
              <a:t>industry sponsor</a:t>
            </a:r>
            <a:r>
              <a:rPr kumimoji="1" lang="en-US" altLang="zh-TW" sz="1700" dirty="0">
                <a:solidFill>
                  <a:prstClr val="black">
                    <a:lumMod val="65000"/>
                    <a:lumOff val="35000"/>
                  </a:prstClr>
                </a:solidFill>
                <a:latin typeface="Arial" panose="020B0604020202020204" pitchFamily="34" charset="0"/>
                <a:cs typeface="Arial" panose="020B0604020202020204" pitchFamily="34" charset="0"/>
              </a:rPr>
              <a:t>. </a:t>
            </a:r>
          </a:p>
        </p:txBody>
      </p:sp>
      <p:sp>
        <p:nvSpPr>
          <p:cNvPr id="23" name="Pentagon 14">
            <a:extLst>
              <a:ext uri="{FF2B5EF4-FFF2-40B4-BE49-F238E27FC236}">
                <a16:creationId xmlns:a16="http://schemas.microsoft.com/office/drawing/2014/main" id="{C019B005-5D36-44EA-BDB4-00A975CE80DE}"/>
              </a:ext>
            </a:extLst>
          </p:cNvPr>
          <p:cNvSpPr/>
          <p:nvPr/>
        </p:nvSpPr>
        <p:spPr>
          <a:xfrm rot="16200000">
            <a:off x="5915904" y="319367"/>
            <a:ext cx="1612541" cy="3322045"/>
          </a:xfrm>
          <a:prstGeom prst="homePlate">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4" name="Rectangle 23">
            <a:extLst>
              <a:ext uri="{FF2B5EF4-FFF2-40B4-BE49-F238E27FC236}">
                <a16:creationId xmlns:a16="http://schemas.microsoft.com/office/drawing/2014/main" id="{D67F6D05-5448-4B7D-973A-BB0CC6B62BA7}"/>
              </a:ext>
            </a:extLst>
          </p:cNvPr>
          <p:cNvSpPr/>
          <p:nvPr/>
        </p:nvSpPr>
        <p:spPr>
          <a:xfrm>
            <a:off x="4941654" y="1417051"/>
            <a:ext cx="3383353" cy="430887"/>
          </a:xfrm>
          <a:prstGeom prst="rect">
            <a:avLst/>
          </a:prstGeom>
          <a:noFill/>
        </p:spPr>
        <p:txBody>
          <a:bodyPr wrap="square">
            <a:spAutoFit/>
          </a:bodyPr>
          <a:lstStyle/>
          <a:p>
            <a:pPr algn="ctr"/>
            <a:r>
              <a:rPr lang="en-US" sz="2200" b="1" dirty="0">
                <a:solidFill>
                  <a:schemeClr val="accent5">
                    <a:lumMod val="75000"/>
                  </a:schemeClr>
                </a:solidFill>
                <a:latin typeface="Arial" panose="020B0604020202020204" pitchFamily="34" charset="0"/>
                <a:cs typeface="Arial" panose="020B0604020202020204" pitchFamily="34" charset="0"/>
              </a:rPr>
              <a:t>Investigator-Initiated</a:t>
            </a:r>
          </a:p>
        </p:txBody>
      </p:sp>
      <p:sp>
        <p:nvSpPr>
          <p:cNvPr id="25" name="Pentagon 4">
            <a:extLst>
              <a:ext uri="{FF2B5EF4-FFF2-40B4-BE49-F238E27FC236}">
                <a16:creationId xmlns:a16="http://schemas.microsoft.com/office/drawing/2014/main" id="{9F92F61A-DD26-4677-9A99-86048AC48F84}"/>
              </a:ext>
            </a:extLst>
          </p:cNvPr>
          <p:cNvSpPr txBox="1"/>
          <p:nvPr/>
        </p:nvSpPr>
        <p:spPr>
          <a:xfrm>
            <a:off x="3960142" y="1972430"/>
            <a:ext cx="4303558" cy="805184"/>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778817" tIns="83820" rIns="156464" bIns="83820" numCol="1" spcCol="1270" anchor="ctr" anchorCtr="0">
            <a:noAutofit/>
          </a:bodyPr>
          <a:lstStyle/>
          <a:p>
            <a:pPr marL="457200" lvl="2" algn="ctr">
              <a:lnSpc>
                <a:spcPct val="120000"/>
              </a:lnSpc>
              <a:spcBef>
                <a:spcPts val="500"/>
              </a:spcBef>
              <a:buClr>
                <a:srgbClr val="FFCC00"/>
              </a:buClr>
            </a:pPr>
            <a:r>
              <a:rPr kumimoji="1" lang="en-US" altLang="zh-TW" sz="1700" dirty="0">
                <a:solidFill>
                  <a:prstClr val="black">
                    <a:lumMod val="65000"/>
                    <a:lumOff val="35000"/>
                  </a:prstClr>
                </a:solidFill>
                <a:latin typeface="Arial" panose="020B0604020202020204" pitchFamily="34" charset="0"/>
                <a:cs typeface="Arial" panose="020B0604020202020204" pitchFamily="34" charset="0"/>
              </a:rPr>
              <a:t>A clinical trial initiated, designed, and overseen by an </a:t>
            </a:r>
            <a:r>
              <a:rPr kumimoji="1" lang="en-US" altLang="zh-TW" sz="1700" b="1" dirty="0">
                <a:solidFill>
                  <a:prstClr val="black">
                    <a:lumMod val="65000"/>
                    <a:lumOff val="35000"/>
                  </a:prstClr>
                </a:solidFill>
                <a:latin typeface="Arial" panose="020B0604020202020204" pitchFamily="34" charset="0"/>
                <a:cs typeface="Arial" panose="020B0604020202020204" pitchFamily="34" charset="0"/>
              </a:rPr>
              <a:t>sponsor-investigator</a:t>
            </a:r>
            <a:endParaRPr kumimoji="1" lang="en-US" altLang="zh-TW" sz="1700" dirty="0">
              <a:solidFill>
                <a:prstClr val="black">
                  <a:lumMod val="65000"/>
                  <a:lumOff val="35000"/>
                </a:prstClr>
              </a:solidFill>
              <a:latin typeface="Arial" panose="020B0604020202020204" pitchFamily="34" charset="0"/>
              <a:cs typeface="Arial" panose="020B0604020202020204" pitchFamily="34" charset="0"/>
            </a:endParaRPr>
          </a:p>
        </p:txBody>
      </p:sp>
      <p:pic>
        <p:nvPicPr>
          <p:cNvPr id="26" name="Picture 2" descr="Image result for clinical research te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0623" y="3010905"/>
            <a:ext cx="3093077" cy="20620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www.iclipart.com/dodl.php?linklokauth=LzY4NS9zbWFsbC9iYXRjaF8wMS8wMDA2ODUtMDAwMS0wMDIwNTcuanBnLDE1MjQ5NDI0MzAsNjUuMjAxLjE4NS41MywwLDAsTExfMCwsNDMxYTM0MjRiMTI1OGIxMWI5MjJjYzY0OTE2OWZjM2I%3D/000685-0001-0020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036" y="3010683"/>
            <a:ext cx="3040872" cy="206227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73A58B46-9C04-458C-8BF6-A7D848106C0C}"/>
              </a:ext>
            </a:extLst>
          </p:cNvPr>
          <p:cNvSpPr/>
          <p:nvPr/>
        </p:nvSpPr>
        <p:spPr>
          <a:xfrm rot="19984500">
            <a:off x="2718467" y="3263449"/>
            <a:ext cx="1101279" cy="313932"/>
          </a:xfrm>
          <a:prstGeom prst="rect">
            <a:avLst/>
          </a:prstGeom>
        </p:spPr>
        <p:txBody>
          <a:bodyPr wrap="square">
            <a:spAutoFit/>
          </a:bodyPr>
          <a:lstStyle/>
          <a:p>
            <a:pPr algn="ctr" defTabSz="1289050">
              <a:lnSpc>
                <a:spcPct val="90000"/>
              </a:lnSpc>
              <a:spcBef>
                <a:spcPct val="0"/>
              </a:spcBef>
              <a:spcAft>
                <a:spcPct val="35000"/>
              </a:spcAft>
            </a:pPr>
            <a:r>
              <a:rPr lang="en-IN" sz="1600" b="1" dirty="0">
                <a:latin typeface="Arial" panose="020B0604020202020204" pitchFamily="34" charset="0"/>
                <a:cs typeface="Arial" panose="020B0604020202020204" pitchFamily="34" charset="0"/>
              </a:rPr>
              <a:t>Pharma</a:t>
            </a:r>
          </a:p>
        </p:txBody>
      </p:sp>
      <p:sp>
        <p:nvSpPr>
          <p:cNvPr id="3" name="Rounded Rectangle 2"/>
          <p:cNvSpPr/>
          <p:nvPr/>
        </p:nvSpPr>
        <p:spPr>
          <a:xfrm>
            <a:off x="532015" y="1230282"/>
            <a:ext cx="3724102" cy="4106487"/>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1"/>
          <p:cNvSpPr txBox="1">
            <a:spLocks/>
          </p:cNvSpPr>
          <p:nvPr/>
        </p:nvSpPr>
        <p:spPr>
          <a:xfrm>
            <a:off x="250698" y="218822"/>
            <a:ext cx="7886700" cy="1325563"/>
          </a:xfrm>
          <a:prstGeom prst="rect">
            <a:avLst/>
          </a:prstGeom>
        </p:spPr>
        <p:txBody>
          <a:bodyPr/>
          <a:lstStyle>
            <a:lvl1pPr algn="l" defTabSz="914400" rtl="0" eaLnBrk="1" latinLnBrk="0" hangingPunct="1">
              <a:lnSpc>
                <a:spcPct val="90000"/>
              </a:lnSpc>
              <a:spcBef>
                <a:spcPct val="0"/>
              </a:spcBef>
              <a:buNone/>
              <a:defRPr sz="4400" kern="1200">
                <a:solidFill>
                  <a:srgbClr val="B30838"/>
                </a:solidFill>
                <a:latin typeface="Arial" charset="0"/>
                <a:ea typeface="Arial" charset="0"/>
                <a:cs typeface="Arial" charset="0"/>
              </a:defRPr>
            </a:lvl1pPr>
          </a:lstStyle>
          <a:p>
            <a:r>
              <a:rPr lang="en-US" dirty="0"/>
              <a:t>ISTs vs IITs</a:t>
            </a:r>
          </a:p>
        </p:txBody>
      </p:sp>
      <p:sp>
        <p:nvSpPr>
          <p:cNvPr id="32" name="Rounded Rectangle 31"/>
          <p:cNvSpPr/>
          <p:nvPr/>
        </p:nvSpPr>
        <p:spPr>
          <a:xfrm>
            <a:off x="4798255" y="1230282"/>
            <a:ext cx="3724102" cy="4106487"/>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72797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698" y="69193"/>
            <a:ext cx="7886700" cy="1325563"/>
          </a:xfrm>
        </p:spPr>
        <p:txBody>
          <a:bodyPr/>
          <a:lstStyle/>
          <a:p>
            <a:r>
              <a:rPr lang="en-US" dirty="0"/>
              <a:t>Good clinical practice</a:t>
            </a:r>
          </a:p>
        </p:txBody>
      </p:sp>
      <p:pic>
        <p:nvPicPr>
          <p:cNvPr id="1026" name="Picture 2" descr="Image result for good clinical pract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441" y="66371"/>
            <a:ext cx="1771914" cy="128463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379486" y="1203960"/>
            <a:ext cx="7886700" cy="4587240"/>
          </a:xfrm>
        </p:spPr>
        <p:txBody>
          <a:bodyPr>
            <a:normAutofit fontScale="92500" lnSpcReduction="10000"/>
          </a:bodyPr>
          <a:lstStyle/>
          <a:p>
            <a:pPr marL="0" indent="0">
              <a:buNone/>
            </a:pPr>
            <a:r>
              <a:rPr lang="en-US" u="sng" dirty="0"/>
              <a:t>ADDENDUM | 5.0 Quality Management</a:t>
            </a:r>
            <a:r>
              <a:rPr lang="en-US" dirty="0"/>
              <a:t/>
            </a:r>
            <a:br>
              <a:rPr lang="en-US" dirty="0"/>
            </a:br>
            <a:r>
              <a:rPr lang="en-US" dirty="0"/>
              <a:t>“The sponsor should implement a </a:t>
            </a:r>
            <a:r>
              <a:rPr lang="en-US" b="1" dirty="0"/>
              <a:t>system to manage quality </a:t>
            </a:r>
            <a:r>
              <a:rPr lang="en-US" dirty="0"/>
              <a:t>throughout all stages of the trial process.”</a:t>
            </a:r>
          </a:p>
          <a:p>
            <a:pPr marL="0" indent="0">
              <a:buNone/>
            </a:pPr>
            <a:endParaRPr lang="en-US" dirty="0"/>
          </a:p>
          <a:p>
            <a:pPr marL="0" indent="0">
              <a:buNone/>
            </a:pPr>
            <a:r>
              <a:rPr lang="en-US" u="sng" dirty="0"/>
              <a:t>5.1 Quality Assurance and Quality Control | 5.1.1 </a:t>
            </a:r>
            <a:r>
              <a:rPr lang="en-US" dirty="0"/>
              <a:t>“The sponsor is responsible for implementing and maintaining quality assurance and quality control systems with written SOPs to ensure that trials are conducted and data are generated, documented (recorded), and reported in compliance with the protocol, GCP, and the applicable regulatory requirement(s).”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980197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86d5d7e9-4c92-49b0-9aaa-33cf41e52337"/>
</p:tagLst>
</file>

<file path=ppt/tags/tag2.xml><?xml version="1.0" encoding="utf-8"?>
<p:tagLst xmlns:a="http://schemas.openxmlformats.org/drawingml/2006/main" xmlns:r="http://schemas.openxmlformats.org/officeDocument/2006/relationships" xmlns:p="http://schemas.openxmlformats.org/presentationml/2006/main">
  <p:tag name="__PE_POLL_EMBED_ID" val="f0321d40-7312-4281-bde4-01d23d0beadc"/>
</p:tagLst>
</file>

<file path=ppt/tags/tag3.xml><?xml version="1.0" encoding="utf-8"?>
<p:tagLst xmlns:a="http://schemas.openxmlformats.org/drawingml/2006/main" xmlns:r="http://schemas.openxmlformats.org/officeDocument/2006/relationships" xmlns:p="http://schemas.openxmlformats.org/presentationml/2006/main">
  <p:tag name="__PE_POLL_EMBED_ID" val="51cf9536-8bd3-44dd-aad7-be786915dc0f"/>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5910</TotalTime>
  <Words>2762</Words>
  <Application>Microsoft Office PowerPoint</Application>
  <PresentationFormat>On-screen Show (4:3)</PresentationFormat>
  <Paragraphs>401</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Century Gothic</vt:lpstr>
      <vt:lpstr>Palatino Linotype</vt:lpstr>
      <vt:lpstr>新細明體</vt:lpstr>
      <vt:lpstr>Wingdings</vt:lpstr>
      <vt:lpstr>1_Office Theme</vt:lpstr>
      <vt:lpstr>Ensuring quality in clinical trials</vt:lpstr>
      <vt:lpstr>Agenda</vt:lpstr>
      <vt:lpstr>PowerPoint Presentation</vt:lpstr>
      <vt:lpstr>PowerPoint Presentation</vt:lpstr>
      <vt:lpstr>Agenda</vt:lpstr>
      <vt:lpstr>PowerPoint Presentation</vt:lpstr>
      <vt:lpstr>PowerPoint Presentation</vt:lpstr>
      <vt:lpstr>PowerPoint Presentation</vt:lpstr>
      <vt:lpstr>Good clinical practice</vt:lpstr>
      <vt:lpstr>Quality functions in industry-sponsored trials</vt:lpstr>
      <vt:lpstr>Quality functions in investigator-initiated trials</vt:lpstr>
      <vt:lpstr>PowerPoint Presentation</vt:lpstr>
      <vt:lpstr>Agenda</vt:lpstr>
      <vt:lpstr>PowerPoint Presentation</vt:lpstr>
      <vt:lpstr>PowerPoint Presentation</vt:lpstr>
      <vt:lpstr>Agenda</vt:lpstr>
      <vt:lpstr>Focus group member suggestions</vt:lpstr>
      <vt:lpstr>Training for monitoring</vt:lpstr>
      <vt:lpstr>Agenda</vt:lpstr>
      <vt:lpstr>PowerPoint Presentation</vt:lpstr>
      <vt:lpstr>Agenda</vt:lpstr>
      <vt:lpstr>PowerPoint Presentation</vt:lpstr>
      <vt:lpstr>Agenda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Agreements &amp; Streamlined Budgeting Working Group</dc:title>
  <dc:creator>Lawrence, Colleen</dc:creator>
  <cp:lastModifiedBy>Amelia Spinrad</cp:lastModifiedBy>
  <cp:revision>144</cp:revision>
  <cp:lastPrinted>2018-11-15T01:48:57Z</cp:lastPrinted>
  <dcterms:created xsi:type="dcterms:W3CDTF">2016-11-28T18:21:41Z</dcterms:created>
  <dcterms:modified xsi:type="dcterms:W3CDTF">2018-11-15T20:16:36Z</dcterms:modified>
</cp:coreProperties>
</file>